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52"/>
  </p:notesMasterIdLst>
  <p:handoutMasterIdLst>
    <p:handoutMasterId r:id="rId53"/>
  </p:handoutMasterIdLst>
  <p:sldIdLst>
    <p:sldId id="491" r:id="rId2"/>
    <p:sldId id="438" r:id="rId3"/>
    <p:sldId id="497" r:id="rId4"/>
    <p:sldId id="435" r:id="rId5"/>
    <p:sldId id="380" r:id="rId6"/>
    <p:sldId id="384" r:id="rId7"/>
    <p:sldId id="422" r:id="rId8"/>
    <p:sldId id="492" r:id="rId9"/>
    <p:sldId id="493" r:id="rId10"/>
    <p:sldId id="478" r:id="rId11"/>
    <p:sldId id="479" r:id="rId12"/>
    <p:sldId id="340" r:id="rId13"/>
    <p:sldId id="364" r:id="rId14"/>
    <p:sldId id="413" r:id="rId15"/>
    <p:sldId id="430" r:id="rId16"/>
    <p:sldId id="487" r:id="rId17"/>
    <p:sldId id="392" r:id="rId18"/>
    <p:sldId id="495" r:id="rId19"/>
    <p:sldId id="496" r:id="rId20"/>
    <p:sldId id="415" r:id="rId21"/>
    <p:sldId id="417" r:id="rId22"/>
    <p:sldId id="485" r:id="rId23"/>
    <p:sldId id="399" r:id="rId24"/>
    <p:sldId id="486" r:id="rId25"/>
    <p:sldId id="498" r:id="rId26"/>
    <p:sldId id="488" r:id="rId27"/>
    <p:sldId id="489" r:id="rId28"/>
    <p:sldId id="490" r:id="rId29"/>
    <p:sldId id="499" r:id="rId30"/>
    <p:sldId id="395" r:id="rId31"/>
    <p:sldId id="500" r:id="rId32"/>
    <p:sldId id="418" r:id="rId33"/>
    <p:sldId id="449" r:id="rId34"/>
    <p:sldId id="446" r:id="rId35"/>
    <p:sldId id="501" r:id="rId36"/>
    <p:sldId id="445" r:id="rId37"/>
    <p:sldId id="453" r:id="rId38"/>
    <p:sldId id="454" r:id="rId39"/>
    <p:sldId id="455" r:id="rId40"/>
    <p:sldId id="456" r:id="rId41"/>
    <p:sldId id="458" r:id="rId42"/>
    <p:sldId id="480" r:id="rId43"/>
    <p:sldId id="481" r:id="rId44"/>
    <p:sldId id="483" r:id="rId45"/>
    <p:sldId id="482" r:id="rId46"/>
    <p:sldId id="484" r:id="rId47"/>
    <p:sldId id="464" r:id="rId48"/>
    <p:sldId id="494" r:id="rId49"/>
    <p:sldId id="477" r:id="rId50"/>
    <p:sldId id="291" r:id="rId51"/>
  </p:sldIdLst>
  <p:sldSz cx="9144000" cy="5143500" type="screen16x9"/>
  <p:notesSz cx="6858000" cy="9144000"/>
  <p:embeddedFontLst>
    <p:embeddedFont>
      <p:font typeface="楷体" pitchFamily="49" charset="-122"/>
      <p:regular r:id="rId54"/>
    </p:embeddedFont>
    <p:embeddedFont>
      <p:font typeface="Calibri" pitchFamily="34" charset="0"/>
      <p:regular r:id="rId55"/>
      <p:bold r:id="rId56"/>
      <p:italic r:id="rId57"/>
      <p:boldItalic r:id="rId58"/>
    </p:embeddedFont>
    <p:embeddedFont>
      <p:font typeface="Impact" pitchFamily="34" charset="0"/>
      <p:regular r:id="rId59"/>
    </p:embeddedFont>
    <p:embeddedFont>
      <p:font typeface="微软雅黑" pitchFamily="34" charset="-122"/>
      <p:regular r:id="rId60"/>
      <p:bold r:id="rId61"/>
    </p:embeddedFont>
    <p:embeddedFont>
      <p:font typeface="黑体" pitchFamily="49" charset="-122"/>
      <p:regular r:id="rId62"/>
    </p:embeddedFont>
    <p:embeddedFont>
      <p:font typeface="楷体_GB2312" pitchFamily="49" charset="-122"/>
      <p:regular r:id="rId63"/>
    </p:embeddedFont>
    <p:embeddedFont>
      <p:font typeface="华文楷体" pitchFamily="2" charset="-122"/>
      <p:regular r:id="rId64"/>
    </p:embeddedFont>
    <p:embeddedFont>
      <p:font typeface="汉语拼音" pitchFamily="34" charset="0"/>
      <p:regular r:id="rId65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5063" autoAdjust="0"/>
  </p:normalViewPr>
  <p:slideViewPr>
    <p:cSldViewPr>
      <p:cViewPr>
        <p:scale>
          <a:sx n="120" d="100"/>
          <a:sy n="120" d="100"/>
        </p:scale>
        <p:origin x="-1290" y="-414"/>
      </p:cViewPr>
      <p:guideLst>
        <p:guide orient="horz" pos="30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86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0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font" Target="fonts/font5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font" Target="fonts/font11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60" Type="http://schemas.openxmlformats.org/officeDocument/2006/relationships/font" Target="fonts/font7.fntdata"/><Relationship Id="rId65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F2ACD06-A9A5-490D-941D-CF1E775537B9}" type="datetimeFigureOut">
              <a:rPr lang="zh-CN" altLang="en-US"/>
              <a:pPr>
                <a:defRPr/>
              </a:pPr>
              <a:t>2023/8/4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E4F148A-7B7E-494F-AEAF-95EC85F783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2611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/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4833042-C8AC-4955-935A-F5477D99D0F1}" type="datetimeFigureOut">
              <a:rPr lang="zh-CN" altLang="en-US"/>
              <a:pPr>
                <a:defRPr/>
              </a:pPr>
              <a:t>2023/8/4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/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9A416F8-3378-4BD7-8D3C-24927008BD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7306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1" lang="zh-CN" altLang="en-US" smtClean="0"/>
          </a:p>
        </p:txBody>
      </p:sp>
      <p:sp>
        <p:nvSpPr>
          <p:cNvPr id="5530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18CA201A-D162-4051-A38C-401F75CA553C}" type="slidenum">
              <a:rPr lang="zh-CN" altLang="en-US" smtClean="0"/>
              <a:pPr/>
              <a:t>6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354008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5519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6335277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3695697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554142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9011010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2136252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1201567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4128974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9507972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2461139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6828008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2714298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4727244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5885999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8162912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7433931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6218045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373602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7123076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1440073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0579750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9445707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6980336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3955626"/>
      </p:ext>
    </p:extLst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7768481"/>
      </p:ext>
    </p:extLst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5227293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5813190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9217506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7678371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3169435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0106176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2133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>
            <a:extLst>
              <a:ext uri="{FF2B5EF4-FFF2-40B4-BE49-F238E27FC236}"/>
            </a:extLst>
          </p:cNvPr>
          <p:cNvSpPr>
            <a:spLocks noChangeArrowheads="1"/>
          </p:cNvSpPr>
          <p:nvPr userDrawn="1"/>
        </p:nvSpPr>
        <p:spPr bwMode="auto">
          <a:xfrm>
            <a:off x="5724526" y="69850"/>
            <a:ext cx="2062163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kumimoji="1" lang="en-US" altLang="zh-CN" sz="28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3</a:t>
            </a:r>
            <a:r>
              <a:rPr kumimoji="1" lang="zh-CN" altLang="en-US" sz="2800" b="1" baseline="30000" dirty="0" smtClean="0">
                <a:solidFill>
                  <a:srgbClr val="A11111"/>
                </a:solidFill>
                <a:latin typeface="宋体" panose="02010600030101010101" pitchFamily="2" charset="-122"/>
              </a:rPr>
              <a:t>*</a:t>
            </a:r>
            <a:r>
              <a:rPr kumimoji="1" lang="en-US" altLang="zh-CN" sz="28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 </a:t>
            </a:r>
            <a:r>
              <a:rPr kumimoji="1" lang="zh-CN" altLang="en-US" sz="24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雨的四季</a:t>
            </a:r>
            <a:r>
              <a:rPr kumimoji="1" lang="en-US" altLang="zh-CN" sz="24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/</a:t>
            </a:r>
            <a:endParaRPr kumimoji="1" lang="en-US" altLang="zh-CN" sz="2400" b="1" dirty="0">
              <a:solidFill>
                <a:srgbClr val="A11111"/>
              </a:solidFill>
              <a:latin typeface="宋体" panose="02010600030101010101" pitchFamily="2" charset="-122"/>
            </a:endParaRPr>
          </a:p>
        </p:txBody>
      </p:sp>
      <p:pic>
        <p:nvPicPr>
          <p:cNvPr id="8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istrator\Desktop\4.jpg"/>
          <p:cNvPicPr>
            <a:picLocks noChangeAspect="1" noChangeArrowheads="1"/>
          </p:cNvPicPr>
          <p:nvPr userDrawn="1"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/>
          <a:stretch/>
        </p:blipFill>
        <p:spPr bwMode="auto">
          <a:xfrm>
            <a:off x="0" y="4731990"/>
            <a:ext cx="9144000" cy="411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8317" r:id="rId1"/>
    <p:sldLayoutId id="2147488318" r:id="rId2"/>
    <p:sldLayoutId id="2147488319" r:id="rId3"/>
    <p:sldLayoutId id="2147488320" r:id="rId4"/>
    <p:sldLayoutId id="2147488321" r:id="rId5"/>
    <p:sldLayoutId id="2147488322" r:id="rId6"/>
    <p:sldLayoutId id="2147488323" r:id="rId7"/>
    <p:sldLayoutId id="2147488349" r:id="rId8"/>
    <p:sldLayoutId id="2147488324" r:id="rId9"/>
    <p:sldLayoutId id="2147488325" r:id="rId10"/>
    <p:sldLayoutId id="2147488326" r:id="rId11"/>
    <p:sldLayoutId id="2147488327" r:id="rId12"/>
    <p:sldLayoutId id="2147488328" r:id="rId13"/>
    <p:sldLayoutId id="2147488329" r:id="rId14"/>
    <p:sldLayoutId id="2147488330" r:id="rId15"/>
    <p:sldLayoutId id="2147488331" r:id="rId16"/>
    <p:sldLayoutId id="2147488332" r:id="rId17"/>
    <p:sldLayoutId id="2147488333" r:id="rId18"/>
    <p:sldLayoutId id="2147488334" r:id="rId19"/>
    <p:sldLayoutId id="2147488335" r:id="rId20"/>
    <p:sldLayoutId id="2147488336" r:id="rId21"/>
    <p:sldLayoutId id="2147488337" r:id="rId22"/>
    <p:sldLayoutId id="2147488338" r:id="rId23"/>
    <p:sldLayoutId id="2147488339" r:id="rId24"/>
    <p:sldLayoutId id="2147488340" r:id="rId25"/>
    <p:sldLayoutId id="2147488341" r:id="rId26"/>
    <p:sldLayoutId id="2147488342" r:id="rId27"/>
    <p:sldLayoutId id="2147488343" r:id="rId28"/>
    <p:sldLayoutId id="2147488344" r:id="rId29"/>
    <p:sldLayoutId id="2147488345" r:id="rId30"/>
    <p:sldLayoutId id="2147488346" r:id="rId31"/>
    <p:sldLayoutId id="2147488347" r:id="rId32"/>
    <p:sldLayoutId id="2147488348" r:id="rId33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627063"/>
            <a:ext cx="3357563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627063"/>
            <a:ext cx="3214687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2" descr="4a7fbd47ab3b5595d9a8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2857500"/>
            <a:ext cx="3357563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图片 4" descr="timg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857500"/>
            <a:ext cx="3214687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>
            <a:grpSpLocks/>
          </p:cNvGrpSpPr>
          <p:nvPr/>
        </p:nvGrpSpPr>
        <p:grpSpPr bwMode="auto">
          <a:xfrm>
            <a:off x="611188" y="781050"/>
            <a:ext cx="1498600" cy="566738"/>
            <a:chOff x="611188" y="598488"/>
            <a:chExt cx="1498600" cy="566737"/>
          </a:xfrm>
        </p:grpSpPr>
        <p:sp>
          <p:nvSpPr>
            <p:cNvPr id="5" name="圆角矩形 4">
              <a:extLst>
                <a:ext uri="{FF2B5EF4-FFF2-40B4-BE49-F238E27FC236}"/>
              </a:extLst>
            </p:cNvPr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6" name="圆角矩形 5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7" name="圆角矩形 6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646113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2314" name="矩形 1"/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多音字</a:t>
              </a:r>
            </a:p>
          </p:txBody>
        </p:sp>
      </p:grpSp>
      <p:sp>
        <p:nvSpPr>
          <p:cNvPr id="9" name="左大括号 8"/>
          <p:cNvSpPr/>
          <p:nvPr/>
        </p:nvSpPr>
        <p:spPr>
          <a:xfrm>
            <a:off x="966788" y="2132013"/>
            <a:ext cx="252412" cy="1003300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32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TextBox 5"/>
          <p:cNvSpPr txBox="1">
            <a:spLocks noChangeArrowheads="1"/>
          </p:cNvSpPr>
          <p:nvPr/>
        </p:nvSpPr>
        <p:spPr bwMode="auto">
          <a:xfrm>
            <a:off x="1025525" y="1873250"/>
            <a:ext cx="3740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）一场雨 </a:t>
            </a:r>
          </a:p>
        </p:txBody>
      </p:sp>
      <p:sp>
        <p:nvSpPr>
          <p:cNvPr id="12293" name="TextBox 8"/>
          <p:cNvSpPr txBox="1">
            <a:spLocks noChangeArrowheads="1"/>
          </p:cNvSpPr>
          <p:nvPr/>
        </p:nvSpPr>
        <p:spPr bwMode="auto">
          <a:xfrm>
            <a:off x="4954984" y="1851670"/>
            <a:ext cx="3073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）脉络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sp>
        <p:nvSpPr>
          <p:cNvPr id="12294" name="TextBox 5"/>
          <p:cNvSpPr txBox="1">
            <a:spLocks noChangeArrowheads="1"/>
          </p:cNvSpPr>
          <p:nvPr/>
        </p:nvSpPr>
        <p:spPr bwMode="auto">
          <a:xfrm>
            <a:off x="1076325" y="2697535"/>
            <a:ext cx="30765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）操场 </a:t>
            </a:r>
          </a:p>
        </p:txBody>
      </p:sp>
      <p:sp>
        <p:nvSpPr>
          <p:cNvPr id="12295" name="TextBox 8"/>
          <p:cNvSpPr txBox="1">
            <a:spLocks noChangeArrowheads="1"/>
          </p:cNvSpPr>
          <p:nvPr/>
        </p:nvSpPr>
        <p:spPr bwMode="auto">
          <a:xfrm>
            <a:off x="4954588" y="2769543"/>
            <a:ext cx="34353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）含情脉脉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sp>
        <p:nvSpPr>
          <p:cNvPr id="22" name="左大括号 21"/>
          <p:cNvSpPr/>
          <p:nvPr/>
        </p:nvSpPr>
        <p:spPr>
          <a:xfrm>
            <a:off x="5005388" y="2135188"/>
            <a:ext cx="219075" cy="927100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32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7" name="TextBox 22"/>
          <p:cNvSpPr txBox="1">
            <a:spLocks noChangeArrowheads="1"/>
          </p:cNvSpPr>
          <p:nvPr/>
        </p:nvSpPr>
        <p:spPr bwMode="auto">
          <a:xfrm>
            <a:off x="433388" y="2278063"/>
            <a:ext cx="571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场</a:t>
            </a:r>
          </a:p>
        </p:txBody>
      </p:sp>
      <p:sp>
        <p:nvSpPr>
          <p:cNvPr id="12298" name="TextBox 23"/>
          <p:cNvSpPr txBox="1">
            <a:spLocks noChangeArrowheads="1"/>
          </p:cNvSpPr>
          <p:nvPr/>
        </p:nvSpPr>
        <p:spPr bwMode="auto">
          <a:xfrm>
            <a:off x="4433888" y="2349500"/>
            <a:ext cx="571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脉</a:t>
            </a:r>
          </a:p>
        </p:txBody>
      </p:sp>
      <p:grpSp>
        <p:nvGrpSpPr>
          <p:cNvPr id="12299" name="组合 8"/>
          <p:cNvGrpSpPr>
            <a:grpSpLocks/>
          </p:cNvGrpSpPr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1230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35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菱形 35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2300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2301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230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2303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1280" name="矩形 1"/>
          <p:cNvSpPr>
            <a:spLocks noChangeArrowheads="1"/>
          </p:cNvSpPr>
          <p:nvPr/>
        </p:nvSpPr>
        <p:spPr bwMode="auto">
          <a:xfrm>
            <a:off x="1546225" y="1873250"/>
            <a:ext cx="1206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>
                <a:solidFill>
                  <a:srgbClr val="0000FF"/>
                </a:solidFill>
                <a:latin typeface="汉语拼音" pitchFamily="34" charset="0"/>
                <a:ea typeface="楷体" pitchFamily="49" charset="-122"/>
              </a:rPr>
              <a:t>cháng</a:t>
            </a:r>
            <a:endParaRPr lang="zh-CN" altLang="en-US" dirty="0">
              <a:solidFill>
                <a:srgbClr val="0000FF"/>
              </a:solidFill>
              <a:latin typeface="汉语拼音" pitchFamily="34" charset="0"/>
            </a:endParaRPr>
          </a:p>
        </p:txBody>
      </p:sp>
      <p:sp>
        <p:nvSpPr>
          <p:cNvPr id="11281" name="矩形 2"/>
          <p:cNvSpPr>
            <a:spLocks noChangeArrowheads="1"/>
          </p:cNvSpPr>
          <p:nvPr/>
        </p:nvSpPr>
        <p:spPr bwMode="auto">
          <a:xfrm>
            <a:off x="1563688" y="2695947"/>
            <a:ext cx="12080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>
                <a:solidFill>
                  <a:srgbClr val="0000FF"/>
                </a:solidFill>
                <a:latin typeface="汉语拼音" pitchFamily="34" charset="0"/>
                <a:ea typeface="楷体" pitchFamily="49" charset="-122"/>
              </a:rPr>
              <a:t>chǎng</a:t>
            </a:r>
            <a:endParaRPr lang="zh-CN" altLang="en-US" dirty="0">
              <a:solidFill>
                <a:srgbClr val="0000FF"/>
              </a:solidFill>
              <a:latin typeface="汉语拼音" pitchFamily="34" charset="0"/>
            </a:endParaRPr>
          </a:p>
        </p:txBody>
      </p:sp>
      <p:sp>
        <p:nvSpPr>
          <p:cNvPr id="11282" name="矩形 3"/>
          <p:cNvSpPr>
            <a:spLocks noChangeArrowheads="1"/>
          </p:cNvSpPr>
          <p:nvPr/>
        </p:nvSpPr>
        <p:spPr bwMode="auto">
          <a:xfrm>
            <a:off x="5409034" y="1831851"/>
            <a:ext cx="819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>
                <a:solidFill>
                  <a:srgbClr val="0000FF"/>
                </a:solidFill>
                <a:latin typeface="汉语拼音" pitchFamily="34" charset="0"/>
                <a:ea typeface="楷体" pitchFamily="49" charset="-122"/>
              </a:rPr>
              <a:t>mài</a:t>
            </a:r>
            <a:endParaRPr lang="zh-CN" altLang="en-US" dirty="0">
              <a:solidFill>
                <a:srgbClr val="0000FF"/>
              </a:solidFill>
              <a:latin typeface="汉语拼音" pitchFamily="34" charset="0"/>
            </a:endParaRPr>
          </a:p>
        </p:txBody>
      </p:sp>
      <p:sp>
        <p:nvSpPr>
          <p:cNvPr id="11283" name="矩形 7"/>
          <p:cNvSpPr>
            <a:spLocks noChangeArrowheads="1"/>
          </p:cNvSpPr>
          <p:nvPr/>
        </p:nvSpPr>
        <p:spPr bwMode="auto">
          <a:xfrm>
            <a:off x="5457825" y="2767955"/>
            <a:ext cx="725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>
                <a:solidFill>
                  <a:srgbClr val="0000FF"/>
                </a:solidFill>
                <a:latin typeface="汉语拼音" pitchFamily="34" charset="0"/>
                <a:ea typeface="楷体" pitchFamily="49" charset="-122"/>
              </a:rPr>
              <a:t>mò</a:t>
            </a:r>
            <a:endParaRPr lang="zh-CN" altLang="en-US" dirty="0">
              <a:solidFill>
                <a:srgbClr val="0000FF"/>
              </a:solidFill>
              <a:latin typeface="汉语拼音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0" grpId="0"/>
      <p:bldP spid="11281" grpId="0"/>
      <p:bldP spid="11282" grpId="0"/>
      <p:bldP spid="1128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"/>
          <p:cNvGrpSpPr>
            <a:grpSpLocks/>
          </p:cNvGrpSpPr>
          <p:nvPr/>
        </p:nvGrpSpPr>
        <p:grpSpPr bwMode="auto">
          <a:xfrm>
            <a:off x="611188" y="598488"/>
            <a:ext cx="1498600" cy="566737"/>
            <a:chOff x="611188" y="598488"/>
            <a:chExt cx="1498600" cy="566737"/>
          </a:xfrm>
        </p:grpSpPr>
        <p:sp>
          <p:nvSpPr>
            <p:cNvPr id="3" name="圆角矩形 2">
              <a:extLst>
                <a:ext uri="{FF2B5EF4-FFF2-40B4-BE49-F238E27FC236}"/>
              </a:extLst>
            </p:cNvPr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4" name="圆角矩形 3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5" name="圆角矩形 4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646113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3340" name="矩形 1"/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形近字</a:t>
              </a:r>
            </a:p>
          </p:txBody>
        </p:sp>
      </p:grpSp>
      <p:sp>
        <p:nvSpPr>
          <p:cNvPr id="13315" name="TextBox 1"/>
          <p:cNvSpPr txBox="1">
            <a:spLocks noChangeArrowheads="1"/>
          </p:cNvSpPr>
          <p:nvPr/>
        </p:nvSpPr>
        <p:spPr bwMode="auto">
          <a:xfrm>
            <a:off x="1414463" y="1481138"/>
            <a:ext cx="3444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     ）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娇</a:t>
            </a: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媚</a:t>
            </a:r>
          </a:p>
        </p:txBody>
      </p:sp>
      <p:sp>
        <p:nvSpPr>
          <p:cNvPr id="13316" name="TextBox 2"/>
          <p:cNvSpPr txBox="1">
            <a:spLocks noChangeArrowheads="1"/>
          </p:cNvSpPr>
          <p:nvPr/>
        </p:nvSpPr>
        <p:spPr bwMode="auto">
          <a:xfrm>
            <a:off x="1347788" y="2786063"/>
            <a:ext cx="2865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     ）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矫</a:t>
            </a: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正</a:t>
            </a:r>
          </a:p>
        </p:txBody>
      </p:sp>
      <p:sp>
        <p:nvSpPr>
          <p:cNvPr id="13317" name="TextBox 3"/>
          <p:cNvSpPr txBox="1">
            <a:spLocks noChangeArrowheads="1"/>
          </p:cNvSpPr>
          <p:nvPr/>
        </p:nvSpPr>
        <p:spPr bwMode="auto">
          <a:xfrm>
            <a:off x="5357813" y="1571625"/>
            <a:ext cx="24526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   ）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淅</a:t>
            </a: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沥</a:t>
            </a:r>
          </a:p>
        </p:txBody>
      </p:sp>
      <p:sp>
        <p:nvSpPr>
          <p:cNvPr id="13318" name="TextBox 4"/>
          <p:cNvSpPr txBox="1">
            <a:spLocks noChangeArrowheads="1"/>
          </p:cNvSpPr>
          <p:nvPr/>
        </p:nvSpPr>
        <p:spPr bwMode="auto">
          <a:xfrm>
            <a:off x="5357813" y="2571750"/>
            <a:ext cx="25987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   ）明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晰</a:t>
            </a:r>
          </a:p>
        </p:txBody>
      </p:sp>
      <p:sp>
        <p:nvSpPr>
          <p:cNvPr id="13319" name="TextBox 9"/>
          <p:cNvSpPr txBox="1">
            <a:spLocks noChangeArrowheads="1"/>
          </p:cNvSpPr>
          <p:nvPr/>
        </p:nvSpPr>
        <p:spPr bwMode="auto">
          <a:xfrm>
            <a:off x="1423988" y="2130425"/>
            <a:ext cx="3175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     ）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骄</a:t>
            </a: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傲</a:t>
            </a:r>
          </a:p>
        </p:txBody>
      </p:sp>
      <p:sp>
        <p:nvSpPr>
          <p:cNvPr id="22" name="左大括号 21"/>
          <p:cNvSpPr/>
          <p:nvPr/>
        </p:nvSpPr>
        <p:spPr>
          <a:xfrm>
            <a:off x="827088" y="1785938"/>
            <a:ext cx="214312" cy="1500187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3200" b="1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4727575" y="1731963"/>
            <a:ext cx="249238" cy="1416050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3200" b="1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22" name="组合 8"/>
          <p:cNvGrpSpPr>
            <a:grpSpLocks/>
          </p:cNvGrpSpPr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1333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28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菱形 28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3323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3324" name="TextBox 19"/>
          <p:cNvSpPr txBox="1">
            <a:spLocks noChangeArrowheads="1"/>
          </p:cNvSpPr>
          <p:nvPr/>
        </p:nvSpPr>
        <p:spPr bwMode="auto">
          <a:xfrm>
            <a:off x="5013325" y="1571625"/>
            <a:ext cx="114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淅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325" name="TextBox 20"/>
          <p:cNvSpPr txBox="1">
            <a:spLocks noChangeArrowheads="1"/>
          </p:cNvSpPr>
          <p:nvPr/>
        </p:nvSpPr>
        <p:spPr bwMode="auto">
          <a:xfrm>
            <a:off x="5084763" y="2643188"/>
            <a:ext cx="571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晰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326" name="TextBox 23"/>
          <p:cNvSpPr txBox="1">
            <a:spLocks noChangeArrowheads="1"/>
          </p:cNvSpPr>
          <p:nvPr/>
        </p:nvSpPr>
        <p:spPr bwMode="auto">
          <a:xfrm>
            <a:off x="1071563" y="1500188"/>
            <a:ext cx="642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娇</a:t>
            </a:r>
          </a:p>
        </p:txBody>
      </p:sp>
      <p:sp>
        <p:nvSpPr>
          <p:cNvPr id="13327" name="TextBox 24"/>
          <p:cNvSpPr txBox="1">
            <a:spLocks noChangeArrowheads="1"/>
          </p:cNvSpPr>
          <p:nvPr/>
        </p:nvSpPr>
        <p:spPr bwMode="auto">
          <a:xfrm>
            <a:off x="1071563" y="2214563"/>
            <a:ext cx="642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骄</a:t>
            </a:r>
          </a:p>
        </p:txBody>
      </p:sp>
      <p:sp>
        <p:nvSpPr>
          <p:cNvPr id="13328" name="TextBox 25"/>
          <p:cNvSpPr txBox="1">
            <a:spLocks noChangeArrowheads="1"/>
          </p:cNvSpPr>
          <p:nvPr/>
        </p:nvSpPr>
        <p:spPr bwMode="auto">
          <a:xfrm>
            <a:off x="1071563" y="2857500"/>
            <a:ext cx="642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矫</a:t>
            </a:r>
          </a:p>
        </p:txBody>
      </p:sp>
      <p:sp>
        <p:nvSpPr>
          <p:cNvPr id="12305" name="矩形 1"/>
          <p:cNvSpPr>
            <a:spLocks noChangeArrowheads="1"/>
          </p:cNvSpPr>
          <p:nvPr/>
        </p:nvSpPr>
        <p:spPr bwMode="auto">
          <a:xfrm>
            <a:off x="1966913" y="1481138"/>
            <a:ext cx="949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>
                <a:solidFill>
                  <a:srgbClr val="0000FF"/>
                </a:solidFill>
                <a:latin typeface="汉语拼音" pitchFamily="34" charset="0"/>
                <a:ea typeface="楷体" pitchFamily="49" charset="-122"/>
              </a:rPr>
              <a:t>jiāo</a:t>
            </a:r>
            <a:endParaRPr lang="zh-CN" altLang="en-US">
              <a:solidFill>
                <a:srgbClr val="0000FF"/>
              </a:solidFill>
              <a:latin typeface="汉语拼音" pitchFamily="34" charset="0"/>
            </a:endParaRPr>
          </a:p>
        </p:txBody>
      </p:sp>
      <p:sp>
        <p:nvSpPr>
          <p:cNvPr id="12306" name="矩形 5"/>
          <p:cNvSpPr>
            <a:spLocks noChangeArrowheads="1"/>
          </p:cNvSpPr>
          <p:nvPr/>
        </p:nvSpPr>
        <p:spPr bwMode="auto">
          <a:xfrm>
            <a:off x="1893888" y="2130425"/>
            <a:ext cx="9493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>
                <a:solidFill>
                  <a:srgbClr val="0000FF"/>
                </a:solidFill>
                <a:latin typeface="汉语拼音" pitchFamily="34" charset="0"/>
                <a:ea typeface="楷体" pitchFamily="49" charset="-122"/>
              </a:rPr>
              <a:t>jiāo</a:t>
            </a:r>
            <a:endParaRPr lang="zh-CN" altLang="en-US">
              <a:solidFill>
                <a:srgbClr val="0000FF"/>
              </a:solidFill>
              <a:latin typeface="汉语拼音" pitchFamily="34" charset="0"/>
            </a:endParaRPr>
          </a:p>
        </p:txBody>
      </p:sp>
      <p:sp>
        <p:nvSpPr>
          <p:cNvPr id="12307" name="矩形 6"/>
          <p:cNvSpPr>
            <a:spLocks noChangeArrowheads="1"/>
          </p:cNvSpPr>
          <p:nvPr/>
        </p:nvSpPr>
        <p:spPr bwMode="auto">
          <a:xfrm>
            <a:off x="1854200" y="2779713"/>
            <a:ext cx="9477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>
                <a:solidFill>
                  <a:srgbClr val="0000FF"/>
                </a:solidFill>
                <a:latin typeface="汉语拼音" pitchFamily="34" charset="0"/>
                <a:ea typeface="楷体" pitchFamily="49" charset="-122"/>
              </a:rPr>
              <a:t>jiǎo</a:t>
            </a:r>
            <a:endParaRPr lang="zh-CN" altLang="en-US">
              <a:solidFill>
                <a:srgbClr val="0000FF"/>
              </a:solidFill>
              <a:latin typeface="汉语拼音" pitchFamily="34" charset="0"/>
            </a:endParaRPr>
          </a:p>
        </p:txBody>
      </p:sp>
      <p:sp>
        <p:nvSpPr>
          <p:cNvPr id="12308" name="矩形 7"/>
          <p:cNvSpPr>
            <a:spLocks noChangeArrowheads="1"/>
          </p:cNvSpPr>
          <p:nvPr/>
        </p:nvSpPr>
        <p:spPr bwMode="auto">
          <a:xfrm>
            <a:off x="5913438" y="1546225"/>
            <a:ext cx="530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>
                <a:solidFill>
                  <a:srgbClr val="0000FF"/>
                </a:solidFill>
                <a:latin typeface="汉语拼音" pitchFamily="34" charset="0"/>
                <a:ea typeface="楷体" pitchFamily="49" charset="-122"/>
              </a:rPr>
              <a:t>xī</a:t>
            </a:r>
            <a:endParaRPr lang="zh-CN" altLang="en-US">
              <a:solidFill>
                <a:srgbClr val="0000FF"/>
              </a:solidFill>
              <a:latin typeface="汉语拼音" pitchFamily="34" charset="0"/>
            </a:endParaRPr>
          </a:p>
        </p:txBody>
      </p:sp>
      <p:sp>
        <p:nvSpPr>
          <p:cNvPr id="12309" name="矩形 8"/>
          <p:cNvSpPr>
            <a:spLocks noChangeArrowheads="1"/>
          </p:cNvSpPr>
          <p:nvPr/>
        </p:nvSpPr>
        <p:spPr bwMode="auto">
          <a:xfrm>
            <a:off x="5913438" y="2563813"/>
            <a:ext cx="530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>
                <a:solidFill>
                  <a:srgbClr val="0000FF"/>
                </a:solidFill>
                <a:latin typeface="汉语拼音" pitchFamily="34" charset="0"/>
                <a:ea typeface="楷体" pitchFamily="49" charset="-122"/>
              </a:rPr>
              <a:t>xī</a:t>
            </a:r>
            <a:endParaRPr lang="zh-CN" altLang="en-US">
              <a:solidFill>
                <a:srgbClr val="0000FF"/>
              </a:solidFill>
              <a:latin typeface="汉语拼音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5" grpId="0"/>
      <p:bldP spid="12306" grpId="0"/>
      <p:bldP spid="12307" grpId="0"/>
      <p:bldP spid="12308" grpId="0"/>
      <p:bldP spid="1230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>
            <a:grpSpLocks/>
          </p:cNvGrpSpPr>
          <p:nvPr/>
        </p:nvGrpSpPr>
        <p:grpSpPr bwMode="auto">
          <a:xfrm>
            <a:off x="3406775" y="598488"/>
            <a:ext cx="1743075" cy="566737"/>
            <a:chOff x="3406775" y="598488"/>
            <a:chExt cx="1743075" cy="566737"/>
          </a:xfrm>
        </p:grpSpPr>
        <p:sp>
          <p:nvSpPr>
            <p:cNvPr id="8" name="圆角矩形 7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9" name="圆角矩形 8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0" name="圆角矩形 9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1" name="圆角矩形 10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4355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词语解释</a:t>
              </a:r>
            </a:p>
          </p:txBody>
        </p:sp>
      </p:grpSp>
      <p:grpSp>
        <p:nvGrpSpPr>
          <p:cNvPr id="14339" name="组合 8"/>
          <p:cNvGrpSpPr>
            <a:grpSpLocks/>
          </p:cNvGrpSpPr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1434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28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菱形 28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4340" name="矩形 11"/>
          <p:cNvSpPr>
            <a:spLocks noChangeArrowheads="1"/>
          </p:cNvSpPr>
          <p:nvPr/>
        </p:nvSpPr>
        <p:spPr bwMode="auto">
          <a:xfrm>
            <a:off x="571500" y="1285875"/>
            <a:ext cx="8358188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静谧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</a:rPr>
              <a:t>】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高邈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】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莅临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】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造访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】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吝啬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】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淅淅沥沥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】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粗犷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】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835696" y="1347614"/>
            <a:ext cx="4429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安静。谧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安宁、平静。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835696" y="1822450"/>
            <a:ext cx="33575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高而远。邈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遥远。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835696" y="2286000"/>
            <a:ext cx="67865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来到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来临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多指贵宾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。多用于书面。莅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到。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835696" y="2716213"/>
            <a:ext cx="39290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拜访。多用于书面。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835696" y="3214688"/>
            <a:ext cx="6604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过分爱惜自己的财物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不舍得给别人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也不舍得自己用。</a:t>
            </a:r>
            <a:endParaRPr lang="zh-CN" altLang="en-US" sz="1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355998" y="3643313"/>
            <a:ext cx="52403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形容轻微的风声、雨声、落叶声等。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763688" y="4083918"/>
            <a:ext cx="18780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粗野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粗鲁。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8"/>
          <p:cNvGrpSpPr>
            <a:grpSpLocks/>
          </p:cNvGrpSpPr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1536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23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菱形 23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5363" name="矩形 11"/>
          <p:cNvSpPr>
            <a:spLocks noChangeArrowheads="1"/>
          </p:cNvSpPr>
          <p:nvPr/>
        </p:nvSpPr>
        <p:spPr bwMode="auto">
          <a:xfrm>
            <a:off x="714375" y="1535113"/>
            <a:ext cx="2143125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争先恐后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</a:rPr>
              <a:t>】</a:t>
            </a:r>
            <a:endParaRPr lang="zh-CN" altLang="en-US" sz="2400" b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15364" name="矩形 12"/>
          <p:cNvSpPr>
            <a:spLocks noChangeArrowheads="1"/>
          </p:cNvSpPr>
          <p:nvPr/>
        </p:nvSpPr>
        <p:spPr bwMode="auto">
          <a:xfrm>
            <a:off x="714375" y="2571750"/>
            <a:ext cx="2143125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干净利落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</a:rPr>
              <a:t>】</a:t>
            </a:r>
            <a:endParaRPr lang="zh-CN" altLang="en-US" sz="2400" b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571750" y="2643188"/>
            <a:ext cx="63579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形容清洁整齐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也形容简洁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不拖泥带水。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643188" y="1677988"/>
            <a:ext cx="3286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争着向前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唯恐落后。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1639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363" name="TextBox 5"/>
          <p:cNvSpPr txBox="1">
            <a:spLocks noChangeArrowheads="1"/>
          </p:cNvSpPr>
          <p:nvPr/>
        </p:nvSpPr>
        <p:spPr bwMode="auto">
          <a:xfrm>
            <a:off x="971550" y="1416050"/>
            <a:ext cx="67087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宋体" pitchFamily="2" charset="-122"/>
              </a:rPr>
              <a:t>1.</a:t>
            </a: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请你用自己的话概括文章的主要内容。</a:t>
            </a:r>
            <a:endParaRPr lang="en-US" altLang="zh-CN" sz="2400" b="1" dirty="0">
              <a:solidFill>
                <a:srgbClr val="0000FF"/>
              </a:solidFill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宋体" pitchFamily="2" charset="-122"/>
              </a:rPr>
              <a:t>2.</a:t>
            </a: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四季的雨各有什么特点？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宋体" pitchFamily="2" charset="-122"/>
              </a:rPr>
              <a:t>3.</a:t>
            </a: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春、夏、秋、冬这四幅雨图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</a:rPr>
              <a:t>中，你</a:t>
            </a: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最喜欢的是哪一幅？请谈谈你的看法。</a:t>
            </a:r>
          </a:p>
        </p:txBody>
      </p:sp>
      <p:sp>
        <p:nvSpPr>
          <p:cNvPr id="16388" name="矩形 6"/>
          <p:cNvSpPr>
            <a:spLocks noChangeArrowheads="1"/>
          </p:cNvSpPr>
          <p:nvPr/>
        </p:nvSpPr>
        <p:spPr bwMode="auto">
          <a:xfrm>
            <a:off x="971550" y="627063"/>
            <a:ext cx="712946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有感情地自由朗读课文，思考下列问题：</a:t>
            </a:r>
            <a:endParaRPr lang="en-US" altLang="zh-CN" sz="280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3 雨的四季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796213" y="760289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811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53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67544" y="1785938"/>
            <a:ext cx="789763" cy="187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矩形 7"/>
          <p:cNvSpPr>
            <a:spLocks noChangeArrowheads="1"/>
          </p:cNvSpPr>
          <p:nvPr/>
        </p:nvSpPr>
        <p:spPr bwMode="auto">
          <a:xfrm>
            <a:off x="1785938" y="1857375"/>
            <a:ext cx="69627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文章通过对四季雨景的描绘，表达了作者对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雨的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喜爱之情，以及对自然与生命的热爱之情。</a:t>
            </a:r>
            <a:endParaRPr lang="en-US" altLang="zh-CN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412" name="矩形 10"/>
          <p:cNvSpPr>
            <a:spLocks noChangeArrowheads="1"/>
          </p:cNvSpPr>
          <p:nvPr/>
        </p:nvSpPr>
        <p:spPr bwMode="auto">
          <a:xfrm>
            <a:off x="1643063" y="928688"/>
            <a:ext cx="6678612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2800" b="1">
                <a:latin typeface="宋体" pitchFamily="2" charset="-122"/>
              </a:rPr>
              <a:t>1.</a:t>
            </a:r>
            <a:r>
              <a:rPr lang="zh-CN" altLang="en-US" sz="2800" b="1">
                <a:latin typeface="宋体" pitchFamily="2" charset="-122"/>
              </a:rPr>
              <a:t>请你用自己的话概括文章的主要内容。</a:t>
            </a:r>
            <a:endParaRPr lang="en-US" altLang="zh-CN" sz="2800" b="1">
              <a:latin typeface="宋体" pitchFamily="2" charset="-122"/>
            </a:endParaRPr>
          </a:p>
        </p:txBody>
      </p:sp>
      <p:grpSp>
        <p:nvGrpSpPr>
          <p:cNvPr id="17413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1741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/>
          <p:cNvSpPr>
            <a:spLocks noChangeArrowheads="1"/>
          </p:cNvSpPr>
          <p:nvPr/>
        </p:nvSpPr>
        <p:spPr bwMode="auto">
          <a:xfrm>
            <a:off x="468313" y="627063"/>
            <a:ext cx="3897312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2400" b="1">
                <a:latin typeface="宋体" pitchFamily="2" charset="-122"/>
              </a:rPr>
              <a:t>2.</a:t>
            </a:r>
            <a:r>
              <a:rPr lang="zh-CN" altLang="en-US" sz="2400" b="1">
                <a:latin typeface="宋体" pitchFamily="2" charset="-122"/>
              </a:rPr>
              <a:t>四季的雨各有什么特点？</a:t>
            </a:r>
          </a:p>
        </p:txBody>
      </p:sp>
      <p:pic>
        <p:nvPicPr>
          <p:cNvPr id="7" name="Picture 2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58" y="1255713"/>
            <a:ext cx="200640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800" y="1255713"/>
            <a:ext cx="207168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4a7fbd47ab3b5595d9a8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925" y="1255713"/>
            <a:ext cx="207168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timg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050" y="1255713"/>
            <a:ext cx="21431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95536" y="3541713"/>
            <a:ext cx="209344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春雨：</a:t>
            </a:r>
            <a:endParaRPr lang="en-US" altLang="zh-CN" sz="24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清新、润泽、甜美。</a:t>
            </a:r>
            <a:endParaRPr lang="zh-CN" altLang="en-US" sz="24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500312" y="3613150"/>
            <a:ext cx="20716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夏雨：</a:t>
            </a:r>
            <a:endParaRPr lang="en-US" altLang="zh-CN" sz="24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热烈、粗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犷、奔放。</a:t>
            </a:r>
            <a:endParaRPr lang="zh-CN" altLang="en-US" sz="24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661123" y="3613150"/>
            <a:ext cx="21431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秋雨：</a:t>
            </a:r>
            <a:endParaRPr lang="en-US" altLang="zh-CN" sz="24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沉静、端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庄、深情。</a:t>
            </a:r>
            <a:endParaRPr lang="zh-CN" altLang="en-US" sz="24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804248" y="3613150"/>
            <a:ext cx="20716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冬雨：</a:t>
            </a:r>
            <a:endParaRPr lang="en-US" altLang="zh-CN" sz="24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平静、自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然、纯洁。</a:t>
            </a:r>
            <a:endParaRPr lang="zh-CN" altLang="en-US" sz="24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8443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1844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6"/>
          <p:cNvSpPr>
            <a:spLocks noChangeArrowheads="1"/>
          </p:cNvSpPr>
          <p:nvPr/>
        </p:nvSpPr>
        <p:spPr bwMode="auto">
          <a:xfrm>
            <a:off x="611560" y="805383"/>
            <a:ext cx="820826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宋体" pitchFamily="2" charset="-122"/>
              </a:rPr>
              <a:t>3.</a:t>
            </a:r>
            <a:r>
              <a:rPr lang="zh-CN" altLang="en-US" sz="2400" b="1" dirty="0">
                <a:latin typeface="宋体" pitchFamily="2" charset="-122"/>
              </a:rPr>
              <a:t>春、夏、秋、冬这四幅雨图</a:t>
            </a:r>
            <a:r>
              <a:rPr lang="zh-CN" altLang="en-US" sz="2400" b="1" dirty="0" smtClean="0">
                <a:latin typeface="宋体" pitchFamily="2" charset="-122"/>
              </a:rPr>
              <a:t>中，你</a:t>
            </a:r>
            <a:r>
              <a:rPr lang="zh-CN" altLang="en-US" sz="2400" b="1" dirty="0">
                <a:latin typeface="宋体" pitchFamily="2" charset="-122"/>
              </a:rPr>
              <a:t>最喜欢的是哪一幅？请谈谈你的看法。</a:t>
            </a:r>
          </a:p>
        </p:txBody>
      </p:sp>
      <p:grpSp>
        <p:nvGrpSpPr>
          <p:cNvPr id="19459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1946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8436" name="矩形 1"/>
          <p:cNvSpPr>
            <a:spLocks noChangeArrowheads="1"/>
          </p:cNvSpPr>
          <p:nvPr/>
        </p:nvSpPr>
        <p:spPr bwMode="auto">
          <a:xfrm>
            <a:off x="2357438" y="1924050"/>
            <a:ext cx="5454650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提示：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可以从修辞运用、语言表达、感情意境等任一方面畅所欲言。</a:t>
            </a:r>
            <a:endParaRPr lang="zh-CN" altLang="en-US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9461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115616" y="2024094"/>
            <a:ext cx="666764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2048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87375" y="700088"/>
            <a:ext cx="7872413" cy="3636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示例一：</a:t>
            </a:r>
            <a:endParaRPr lang="en-US" altLang="zh-CN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3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我最喜欢春雨图。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水珠子从花苞里滴下来，比少女的眼泪还娇媚”，采用拟人的修辞手法，把水珠写活了，人格化了。将从花苞里滴下来的水珠子与少女的眼泪进行对比，说它比少女的眼泪还娇媚，使本来平淡无奇的自然现象拥有了人的神态和情感，写得形象生动。</a:t>
            </a:r>
            <a:r>
              <a:rPr 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示例二：</a:t>
            </a:r>
            <a:endParaRPr lang="en-US" altLang="zh-CN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3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我最喜欢春雨图。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“这时，整个大地是美丽的。小草似乎像复苏的蚯蚓一样翻动，发出一种春天才能听到的沙沙声”，运用比喻的修辞手法，生动形象地写出了小草在春雨的滋润下焕发出勃勃的生机。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圆角矩形 1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700" y="762000"/>
            <a:ext cx="6946900" cy="303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07" name="组合 9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15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pic>
        <p:nvPicPr>
          <p:cNvPr id="21508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964762" y="1779662"/>
            <a:ext cx="960361" cy="2279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矩形 7"/>
          <p:cNvSpPr>
            <a:spLocks noChangeArrowheads="1"/>
          </p:cNvSpPr>
          <p:nvPr/>
        </p:nvSpPr>
        <p:spPr bwMode="auto">
          <a:xfrm>
            <a:off x="2706688" y="1131590"/>
            <a:ext cx="5537200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A96A00"/>
                </a:solidFill>
                <a:latin typeface="黑体" pitchFamily="49" charset="-122"/>
                <a:ea typeface="黑体" pitchFamily="49" charset="-122"/>
              </a:rPr>
              <a:t>    再读文中描写的四幅雨景，看看作者是怎样描绘出来的？都描绘到了哪些景物？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6"/>
          <p:cNvSpPr txBox="1">
            <a:spLocks noRot="1" noChangeArrowheads="1"/>
          </p:cNvSpPr>
          <p:nvPr/>
        </p:nvSpPr>
        <p:spPr>
          <a:xfrm>
            <a:off x="323850" y="627063"/>
            <a:ext cx="8397875" cy="1152525"/>
          </a:xfrm>
          <a:prstGeom prst="rect">
            <a:avLst/>
          </a:prstGeom>
        </p:spPr>
        <p:txBody>
          <a:bodyPr/>
          <a:lstStyle/>
          <a:p>
            <a:pPr defTabSz="685800" eaLnBrk="1" hangingPunct="1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是大海的女儿，是天使的眼泪，是大地的微笑，是文人的宠儿。古人有很多写雨的诗句，说说你知道的有哪些。</a:t>
            </a:r>
          </a:p>
        </p:txBody>
      </p:sp>
      <p:sp>
        <p:nvSpPr>
          <p:cNvPr id="23" name="文本框 1"/>
          <p:cNvSpPr txBox="1">
            <a:spLocks noChangeArrowheads="1"/>
          </p:cNvSpPr>
          <p:nvPr/>
        </p:nvSpPr>
        <p:spPr bwMode="auto">
          <a:xfrm>
            <a:off x="4795838" y="1708150"/>
            <a:ext cx="3897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唐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杜甫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春夜喜雨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文本框 2"/>
          <p:cNvSpPr txBox="1">
            <a:spLocks noChangeArrowheads="1"/>
          </p:cNvSpPr>
          <p:nvPr/>
        </p:nvSpPr>
        <p:spPr bwMode="auto">
          <a:xfrm>
            <a:off x="996950" y="1727200"/>
            <a:ext cx="3897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好雨知时节，当春乃发生。</a:t>
            </a:r>
          </a:p>
        </p:txBody>
      </p:sp>
      <p:sp>
        <p:nvSpPr>
          <p:cNvPr id="25" name="文本框 4"/>
          <p:cNvSpPr txBox="1">
            <a:spLocks noChangeArrowheads="1"/>
          </p:cNvSpPr>
          <p:nvPr/>
        </p:nvSpPr>
        <p:spPr bwMode="auto">
          <a:xfrm>
            <a:off x="996950" y="2260600"/>
            <a:ext cx="3897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夜来风雨声，花落知多少。</a:t>
            </a:r>
          </a:p>
        </p:txBody>
      </p:sp>
      <p:sp>
        <p:nvSpPr>
          <p:cNvPr id="26" name="文本框 5"/>
          <p:cNvSpPr txBox="1">
            <a:spLocks noChangeArrowheads="1"/>
          </p:cNvSpPr>
          <p:nvPr/>
        </p:nvSpPr>
        <p:spPr bwMode="auto">
          <a:xfrm>
            <a:off x="468313" y="2836863"/>
            <a:ext cx="5289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清明时节雨纷纷，路上行人欲断魂。</a:t>
            </a:r>
          </a:p>
        </p:txBody>
      </p:sp>
      <p:sp>
        <p:nvSpPr>
          <p:cNvPr id="27" name="文本框 6"/>
          <p:cNvSpPr txBox="1">
            <a:spLocks noChangeArrowheads="1"/>
          </p:cNvSpPr>
          <p:nvPr/>
        </p:nvSpPr>
        <p:spPr bwMode="auto">
          <a:xfrm>
            <a:off x="479425" y="3557588"/>
            <a:ext cx="51339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天街小雨润如酥，草色遥看近却无。</a:t>
            </a:r>
          </a:p>
        </p:txBody>
      </p:sp>
      <p:sp>
        <p:nvSpPr>
          <p:cNvPr id="28" name="文本框 7"/>
          <p:cNvSpPr txBox="1">
            <a:spLocks noChangeArrowheads="1"/>
          </p:cNvSpPr>
          <p:nvPr/>
        </p:nvSpPr>
        <p:spPr bwMode="auto">
          <a:xfrm>
            <a:off x="4978400" y="2303463"/>
            <a:ext cx="3587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唐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孟浩然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春晓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文本框 8"/>
          <p:cNvSpPr txBox="1">
            <a:spLocks noChangeArrowheads="1"/>
          </p:cNvSpPr>
          <p:nvPr/>
        </p:nvSpPr>
        <p:spPr bwMode="auto">
          <a:xfrm>
            <a:off x="5254625" y="2879725"/>
            <a:ext cx="32781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唐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杜牧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清明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文本框 9"/>
          <p:cNvSpPr txBox="1">
            <a:spLocks noChangeArrowheads="1"/>
          </p:cNvSpPr>
          <p:nvPr/>
        </p:nvSpPr>
        <p:spPr bwMode="auto">
          <a:xfrm>
            <a:off x="3454400" y="4060825"/>
            <a:ext cx="53451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唐</a:t>
            </a: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韩愈</a:t>
            </a: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早春呈水部张十八员外二首</a:t>
            </a: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20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7" grpId="0"/>
      <p:bldP spid="28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254952" y="2000249"/>
            <a:ext cx="773755" cy="1836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1" name="组合 9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253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2532" name="矩形 9"/>
          <p:cNvSpPr>
            <a:spLocks noChangeArrowheads="1"/>
          </p:cNvSpPr>
          <p:nvPr/>
        </p:nvSpPr>
        <p:spPr bwMode="auto">
          <a:xfrm>
            <a:off x="1206500" y="1203325"/>
            <a:ext cx="711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请一位同学朗读第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段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春雨图”，其他同学思考：</a:t>
            </a:r>
          </a:p>
        </p:txBody>
      </p:sp>
      <p:sp>
        <p:nvSpPr>
          <p:cNvPr id="19462" name="TextBox 9"/>
          <p:cNvSpPr txBox="1">
            <a:spLocks noChangeArrowheads="1"/>
          </p:cNvSpPr>
          <p:nvPr/>
        </p:nvSpPr>
        <p:spPr bwMode="auto">
          <a:xfrm>
            <a:off x="1258888" y="1816100"/>
            <a:ext cx="7777162" cy="21240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50000"/>
              </a:lnSpc>
              <a:defRPr/>
            </a:pPr>
            <a:r>
              <a:rPr lang="en-US" altLang="zh-CN" sz="2200" b="1" dirty="0" smtClean="0">
                <a:latin typeface="宋体" panose="02010600030101010101" pitchFamily="2" charset="-122"/>
              </a:rPr>
              <a:t>1.</a:t>
            </a:r>
            <a:r>
              <a:rPr lang="zh-CN" altLang="en-US" sz="2200" b="1" dirty="0" smtClean="0">
                <a:latin typeface="宋体" panose="02010600030101010101" pitchFamily="2" charset="-122"/>
              </a:rPr>
              <a:t>作者描绘了哪些具体的景物？</a:t>
            </a:r>
          </a:p>
          <a:p>
            <a:pPr indent="0">
              <a:lnSpc>
                <a:spcPct val="150000"/>
              </a:lnSpc>
              <a:defRPr/>
            </a:pPr>
            <a:r>
              <a:rPr lang="en-US" altLang="zh-CN" sz="2200" b="1" dirty="0" smtClean="0">
                <a:latin typeface="宋体" panose="02010600030101010101" pitchFamily="2" charset="-122"/>
              </a:rPr>
              <a:t>2.</a:t>
            </a:r>
            <a:r>
              <a:rPr lang="zh-CN" altLang="en-US" sz="2200" b="1" dirty="0" smtClean="0">
                <a:latin typeface="宋体" panose="02010600030101010101" pitchFamily="2" charset="-122"/>
              </a:rPr>
              <a:t>这段文字是如何写春雨的？是直接描写还是间接描写？</a:t>
            </a:r>
            <a:endParaRPr lang="en-US" altLang="zh-CN" sz="2200" b="1" dirty="0" smtClean="0">
              <a:latin typeface="宋体" panose="02010600030101010101" pitchFamily="2" charset="-122"/>
            </a:endParaRPr>
          </a:p>
          <a:p>
            <a:pPr indent="0">
              <a:lnSpc>
                <a:spcPct val="150000"/>
              </a:lnSpc>
              <a:defRPr/>
            </a:pPr>
            <a:r>
              <a:rPr lang="en-US" altLang="zh-CN" sz="2200" b="1" dirty="0" smtClean="0">
                <a:latin typeface="宋体" panose="02010600030101010101" pitchFamily="2" charset="-122"/>
              </a:rPr>
              <a:t>3.</a:t>
            </a:r>
            <a:r>
              <a:rPr lang="zh-CN" altLang="en-US" sz="2200" b="1" dirty="0" smtClean="0">
                <a:latin typeface="宋体" panose="02010600030101010101" pitchFamily="2" charset="-122"/>
              </a:rPr>
              <a:t>春雨</a:t>
            </a:r>
            <a:r>
              <a:rPr lang="zh-CN" altLang="zh-CN" sz="2200" b="1" dirty="0" smtClean="0">
                <a:latin typeface="宋体" panose="02010600030101010101" pitchFamily="2" charset="-122"/>
              </a:rPr>
              <a:t>给整个大地带来了什么变化？</a:t>
            </a:r>
            <a:endParaRPr lang="zh-CN" altLang="en-US" sz="2200" b="1" dirty="0" smtClean="0">
              <a:latin typeface="宋体" panose="02010600030101010101" pitchFamily="2" charset="-122"/>
            </a:endParaRPr>
          </a:p>
          <a:p>
            <a:pPr indent="0">
              <a:lnSpc>
                <a:spcPct val="150000"/>
              </a:lnSpc>
              <a:defRPr/>
            </a:pPr>
            <a:r>
              <a:rPr lang="en-US" altLang="zh-CN" sz="2200" b="1" dirty="0" smtClean="0">
                <a:latin typeface="宋体" panose="02010600030101010101" pitchFamily="2" charset="-122"/>
              </a:rPr>
              <a:t>4.</a:t>
            </a:r>
            <a:r>
              <a:rPr lang="zh-CN" altLang="en-US" sz="2200" b="1" dirty="0" smtClean="0">
                <a:latin typeface="宋体" panose="02010600030101010101" pitchFamily="2" charset="-122"/>
              </a:rPr>
              <a:t>你认为春雨图中，</a:t>
            </a:r>
            <a:r>
              <a:rPr lang="zh-CN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在</a:t>
            </a:r>
            <a:r>
              <a:rPr lang="zh-CN" altLang="en-US" sz="2200" b="1" dirty="0" smtClean="0">
                <a:latin typeface="宋体" panose="02010600030101010101" pitchFamily="2" charset="-122"/>
              </a:rPr>
              <a:t>写景上有哪些亮点？说出你的理由。</a:t>
            </a:r>
          </a:p>
        </p:txBody>
      </p:sp>
      <p:sp>
        <p:nvSpPr>
          <p:cNvPr id="22534" name="Text Box 12"/>
          <p:cNvSpPr txBox="1">
            <a:spLocks noChangeArrowheads="1"/>
          </p:cNvSpPr>
          <p:nvPr/>
        </p:nvSpPr>
        <p:spPr bwMode="auto">
          <a:xfrm>
            <a:off x="239713" y="617538"/>
            <a:ext cx="21717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Wingdings" pitchFamily="2" charset="2"/>
              <a:buChar char="u"/>
            </a:pP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春雨图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4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355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7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3555" name="矩形 5"/>
          <p:cNvSpPr>
            <a:spLocks noChangeArrowheads="1"/>
          </p:cNvSpPr>
          <p:nvPr/>
        </p:nvSpPr>
        <p:spPr bwMode="auto">
          <a:xfrm>
            <a:off x="1760538" y="1468438"/>
            <a:ext cx="45175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宋体" pitchFamily="2" charset="-122"/>
              </a:rPr>
              <a:t>1.</a:t>
            </a:r>
            <a:r>
              <a:rPr lang="zh-CN" altLang="en-US" sz="2400" b="1" dirty="0">
                <a:latin typeface="宋体" pitchFamily="2" charset="-122"/>
              </a:rPr>
              <a:t>作</a:t>
            </a:r>
            <a:r>
              <a:rPr lang="zh-CN" altLang="en-US" sz="2400" b="1" dirty="0" smtClean="0">
                <a:latin typeface="宋体" pitchFamily="2" charset="-122"/>
              </a:rPr>
              <a:t>者描</a:t>
            </a:r>
            <a:r>
              <a:rPr lang="zh-CN" altLang="en-US" sz="2400" b="1" dirty="0">
                <a:latin typeface="宋体" pitchFamily="2" charset="-122"/>
              </a:rPr>
              <a:t>绘了哪些具体的景物？</a:t>
            </a:r>
            <a:endParaRPr lang="zh-CN" altLang="en-US" sz="2400" dirty="0">
              <a:latin typeface="宋体" pitchFamily="2" charset="-122"/>
            </a:endParaRPr>
          </a:p>
        </p:txBody>
      </p:sp>
      <p:sp>
        <p:nvSpPr>
          <p:cNvPr id="23556" name="Text Box 12"/>
          <p:cNvSpPr txBox="1">
            <a:spLocks noChangeArrowheads="1"/>
          </p:cNvSpPr>
          <p:nvPr/>
        </p:nvSpPr>
        <p:spPr bwMode="auto">
          <a:xfrm>
            <a:off x="323850" y="484188"/>
            <a:ext cx="21717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Wingdings" pitchFamily="2" charset="2"/>
              <a:buChar char="u"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春雨图</a:t>
            </a:r>
          </a:p>
        </p:txBody>
      </p:sp>
      <p:sp>
        <p:nvSpPr>
          <p:cNvPr id="19461" name="矩形 7"/>
          <p:cNvSpPr>
            <a:spLocks noChangeArrowheads="1"/>
          </p:cNvSpPr>
          <p:nvPr/>
        </p:nvSpPr>
        <p:spPr bwMode="auto">
          <a:xfrm>
            <a:off x="2268538" y="2284413"/>
            <a:ext cx="51339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树、水珠子、水雾、小草、空气等。</a:t>
            </a:r>
          </a:p>
        </p:txBody>
      </p:sp>
      <p:pic>
        <p:nvPicPr>
          <p:cNvPr id="23558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971600" y="1726645"/>
            <a:ext cx="749257" cy="177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14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458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7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4579" name="矩形 5"/>
          <p:cNvSpPr>
            <a:spLocks noChangeArrowheads="1"/>
          </p:cNvSpPr>
          <p:nvPr/>
        </p:nvSpPr>
        <p:spPr bwMode="auto">
          <a:xfrm>
            <a:off x="571500" y="1071563"/>
            <a:ext cx="76438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宋体" pitchFamily="2" charset="-122"/>
              </a:rPr>
              <a:t>2.</a:t>
            </a:r>
            <a:r>
              <a:rPr lang="zh-CN" altLang="en-US" sz="2400" b="1" dirty="0">
                <a:latin typeface="宋体" pitchFamily="2" charset="-122"/>
              </a:rPr>
              <a:t>这段文字是如何写春雨的？是直接描写还是间接描写？</a:t>
            </a:r>
          </a:p>
        </p:txBody>
      </p:sp>
      <p:sp>
        <p:nvSpPr>
          <p:cNvPr id="20484" name="矩形 6"/>
          <p:cNvSpPr>
            <a:spLocks noChangeArrowheads="1"/>
          </p:cNvSpPr>
          <p:nvPr/>
        </p:nvSpPr>
        <p:spPr bwMode="auto">
          <a:xfrm>
            <a:off x="395288" y="2073275"/>
            <a:ext cx="828675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间接描写。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这段文字实际上写的是春雨给万物带来的变化。确切地说，这应该是一幅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春雨初霁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图，因为它展现的是雨过天晴后的春意盎然。作者的笔墨主要放在了春雨给世界带来的变化上。</a:t>
            </a:r>
          </a:p>
        </p:txBody>
      </p:sp>
      <p:sp>
        <p:nvSpPr>
          <p:cNvPr id="24581" name="Text Box 12"/>
          <p:cNvSpPr txBox="1">
            <a:spLocks noChangeArrowheads="1"/>
          </p:cNvSpPr>
          <p:nvPr/>
        </p:nvSpPr>
        <p:spPr bwMode="auto">
          <a:xfrm>
            <a:off x="142875" y="500063"/>
            <a:ext cx="2171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Wingdings" pitchFamily="2" charset="2"/>
              <a:buChar char="u"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春雨图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8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561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5603" name="矩形 6"/>
          <p:cNvSpPr>
            <a:spLocks noChangeArrowheads="1"/>
          </p:cNvSpPr>
          <p:nvPr/>
        </p:nvSpPr>
        <p:spPr bwMode="auto">
          <a:xfrm>
            <a:off x="714375" y="642938"/>
            <a:ext cx="5597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宋体" pitchFamily="2" charset="-122"/>
              </a:rPr>
              <a:t>3.</a:t>
            </a:r>
            <a:r>
              <a:rPr lang="zh-CN" altLang="en-US" sz="2400" b="1">
                <a:latin typeface="宋体" pitchFamily="2" charset="-122"/>
              </a:rPr>
              <a:t>春雨</a:t>
            </a:r>
            <a:r>
              <a:rPr lang="zh-CN" altLang="zh-CN" sz="2400" b="1">
                <a:latin typeface="宋体" pitchFamily="2" charset="-122"/>
              </a:rPr>
              <a:t>给整个大地带来了什么变化？</a:t>
            </a:r>
            <a:endParaRPr lang="zh-CN" altLang="en-US" sz="2400" b="1">
              <a:latin typeface="宋体" pitchFamily="2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28625" y="2214563"/>
            <a:ext cx="2438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春雨绵绵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92500" y="2139950"/>
            <a:ext cx="906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娇媚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716463" y="2119313"/>
            <a:ext cx="2438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驱走冬天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3571875" y="1143000"/>
            <a:ext cx="906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柔软</a:t>
            </a: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3714750" y="3071813"/>
            <a:ext cx="1422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透明</a:t>
            </a: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7020272" y="2191891"/>
            <a:ext cx="1809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改变姿容 </a:t>
            </a: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2286000" y="1357313"/>
            <a:ext cx="1320800" cy="1003300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2357438" y="2493963"/>
            <a:ext cx="1047750" cy="6350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>
            <a:endCxn id="15" idx="1"/>
          </p:cNvCxnSpPr>
          <p:nvPr/>
        </p:nvCxnSpPr>
        <p:spPr>
          <a:xfrm>
            <a:off x="2286000" y="2643188"/>
            <a:ext cx="1428750" cy="690562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"/>
          <p:cNvSpPr txBox="1">
            <a:spLocks noChangeArrowheads="1"/>
          </p:cNvSpPr>
          <p:nvPr/>
        </p:nvSpPr>
        <p:spPr bwMode="auto">
          <a:xfrm>
            <a:off x="714375" y="3929063"/>
            <a:ext cx="2000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/>
              <a:t>人生感悟：</a:t>
            </a:r>
          </a:p>
        </p:txBody>
      </p:sp>
      <p:sp>
        <p:nvSpPr>
          <p:cNvPr id="21" name="文本框 2"/>
          <p:cNvSpPr txBox="1">
            <a:spLocks noChangeArrowheads="1"/>
          </p:cNvSpPr>
          <p:nvPr/>
        </p:nvSpPr>
        <p:spPr bwMode="auto">
          <a:xfrm>
            <a:off x="2484438" y="3919538"/>
            <a:ext cx="198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初生的喜悦</a:t>
            </a:r>
          </a:p>
        </p:txBody>
      </p:sp>
      <p:sp>
        <p:nvSpPr>
          <p:cNvPr id="22" name="AutoShape 6"/>
          <p:cNvSpPr>
            <a:spLocks/>
          </p:cNvSpPr>
          <p:nvPr/>
        </p:nvSpPr>
        <p:spPr bwMode="auto">
          <a:xfrm>
            <a:off x="6516216" y="1203598"/>
            <a:ext cx="297657" cy="2520107"/>
          </a:xfrm>
          <a:prstGeom prst="rightBrace">
            <a:avLst>
              <a:gd name="adj1" fmla="val 35394"/>
              <a:gd name="adj2" fmla="val 50000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5" grpId="0"/>
      <p:bldP spid="16" grpId="0"/>
      <p:bldP spid="20" grpId="0"/>
      <p:bldP spid="21" grpId="0"/>
      <p:bldP spid="2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14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663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7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71550" y="1779588"/>
            <a:ext cx="69500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示例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我认为亮点是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树。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每一棵树仿佛都睁开特别明亮的眼睛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把树写活了，“特别明亮的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生动形象地写出了树木刚刚从寒冬中苏醒过来，树干泛出黄青、嫩叶萌发时的那种鲜活的生机。</a:t>
            </a:r>
          </a:p>
        </p:txBody>
      </p:sp>
      <p:sp>
        <p:nvSpPr>
          <p:cNvPr id="26628" name="矩形 7"/>
          <p:cNvSpPr>
            <a:spLocks noChangeArrowheads="1"/>
          </p:cNvSpPr>
          <p:nvPr/>
        </p:nvSpPr>
        <p:spPr bwMode="auto">
          <a:xfrm>
            <a:off x="395288" y="1030288"/>
            <a:ext cx="84248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宋体" pitchFamily="2" charset="-122"/>
              </a:rPr>
              <a:t>4.</a:t>
            </a:r>
            <a:r>
              <a:rPr lang="zh-CN" altLang="en-US" sz="2400" b="1">
                <a:latin typeface="宋体" pitchFamily="2" charset="-122"/>
              </a:rPr>
              <a:t>你认为春雨图中，在写景上有哪些亮点？说出你的理由。</a:t>
            </a:r>
          </a:p>
        </p:txBody>
      </p:sp>
      <p:sp>
        <p:nvSpPr>
          <p:cNvPr id="26629" name="Text Box 12"/>
          <p:cNvSpPr txBox="1">
            <a:spLocks noChangeArrowheads="1"/>
          </p:cNvSpPr>
          <p:nvPr/>
        </p:nvSpPr>
        <p:spPr bwMode="auto">
          <a:xfrm>
            <a:off x="312738" y="428625"/>
            <a:ext cx="2171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Wingdings" pitchFamily="2" charset="2"/>
              <a:buChar char="u"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春雨图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4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765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7651" name="Text Box 12"/>
          <p:cNvSpPr txBox="1">
            <a:spLocks noChangeArrowheads="1"/>
          </p:cNvSpPr>
          <p:nvPr/>
        </p:nvSpPr>
        <p:spPr bwMode="auto">
          <a:xfrm>
            <a:off x="312738" y="536575"/>
            <a:ext cx="21717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Wingdings" pitchFamily="2" charset="2"/>
              <a:buChar char="u"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春雨图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50825" y="1074738"/>
            <a:ext cx="8643938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示例</a:t>
            </a:r>
            <a:r>
              <a:rPr lang="en-US" altLang="zh-CN" sz="2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我认为亮点是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花。把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花苞滴下来的水珠子与少女的眼泪作对比，说它比少女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的眼泪还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娇媚，使本来平淡无奇的自然现象拥有了人的神态和情感。一滴水珠尚且如此娇媚，那么那朵花呢？那个春雨浸润下的春天呢？一定是更加美艳动人的吧！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79388" y="2865438"/>
            <a:ext cx="8720137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示例</a:t>
            </a:r>
            <a:r>
              <a:rPr lang="en-US" altLang="zh-CN" sz="2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我认为亮点是小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草。谁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听到过春草复苏、萌发、成长的声音？作者听到了。这沙沙声是真正热爱大自然、珍视生命、细心于生活的人用</a:t>
            </a:r>
            <a:r>
              <a:rPr lang="zh-CN" altLang="en-US" sz="2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心聆听到</a:t>
            </a:r>
            <a:r>
              <a:rPr lang="zh-CN" altLang="en-US" sz="2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的，这美丽的文字是作者用细腻的心写出来的。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12"/>
          <p:cNvSpPr txBox="1">
            <a:spLocks noChangeArrowheads="1"/>
          </p:cNvSpPr>
          <p:nvPr/>
        </p:nvSpPr>
        <p:spPr bwMode="auto">
          <a:xfrm>
            <a:off x="142875" y="500063"/>
            <a:ext cx="1785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Wingdings" pitchFamily="2" charset="2"/>
              <a:buChar char="u"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夏雨图</a:t>
            </a:r>
          </a:p>
        </p:txBody>
      </p:sp>
      <p:grpSp>
        <p:nvGrpSpPr>
          <p:cNvPr id="28675" name="组合 14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867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8676" name="矩形 6"/>
          <p:cNvSpPr>
            <a:spLocks noChangeArrowheads="1"/>
          </p:cNvSpPr>
          <p:nvPr/>
        </p:nvSpPr>
        <p:spPr bwMode="auto">
          <a:xfrm>
            <a:off x="684213" y="1165225"/>
            <a:ext cx="77755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000000"/>
                </a:solidFill>
                <a:latin typeface="宋体" pitchFamily="2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自读第</a:t>
            </a:r>
            <a:r>
              <a:rPr lang="en-US" altLang="zh-CN" sz="2400" b="1" dirty="0">
                <a:solidFill>
                  <a:srgbClr val="000000"/>
                </a:solidFill>
                <a:latin typeface="宋体" pitchFamily="2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段，说说夏雨有什么特点</a:t>
            </a:r>
            <a:r>
              <a:rPr lang="zh-CN" altLang="en-US" sz="2400" b="1" dirty="0">
                <a:latin typeface="宋体" pitchFamily="2" charset="-122"/>
              </a:rPr>
              <a:t>，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热烈、粗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犷、奔放的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仅仅是雨吗</a:t>
            </a:r>
            <a:r>
              <a:rPr lang="en-US" altLang="zh-CN" sz="2400" b="1" dirty="0">
                <a:solidFill>
                  <a:srgbClr val="000000"/>
                </a:solidFill>
                <a:latin typeface="宋体" pitchFamily="2" charset="-122"/>
              </a:rPr>
              <a:t>?</a:t>
            </a:r>
            <a:endParaRPr lang="zh-CN" altLang="en-US" sz="2400" b="1" dirty="0">
              <a:latin typeface="宋体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428750" y="2254250"/>
            <a:ext cx="66436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热烈、倾盆、丰满大地、展示诱惑、粗犷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24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090738" y="3046413"/>
            <a:ext cx="4929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整段文字充斥着火热奔放的豪情。</a:t>
            </a:r>
            <a:endParaRPr lang="zh-CN" altLang="en-US" sz="240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1"/>
          <p:cNvSpPr>
            <a:spLocks noChangeArrowheads="1"/>
          </p:cNvSpPr>
          <p:nvPr/>
        </p:nvSpPr>
        <p:spPr bwMode="auto">
          <a:xfrm>
            <a:off x="1955800" y="735013"/>
            <a:ext cx="5137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宋体" pitchFamily="2" charset="-122"/>
              </a:rPr>
              <a:t>2.</a:t>
            </a:r>
            <a:r>
              <a:rPr lang="zh-CN" altLang="en-US" sz="2400" b="1">
                <a:latin typeface="宋体" pitchFamily="2" charset="-122"/>
              </a:rPr>
              <a:t>夏雨给</a:t>
            </a:r>
            <a:r>
              <a:rPr lang="zh-CN" altLang="zh-CN" sz="2400" b="1">
                <a:latin typeface="宋体" pitchFamily="2" charset="-122"/>
              </a:rPr>
              <a:t>整个大地带来了什么变化？</a:t>
            </a:r>
            <a:endParaRPr lang="zh-CN" altLang="en-US" sz="2400">
              <a:latin typeface="宋体" pitchFamily="2" charset="-122"/>
            </a:endParaRPr>
          </a:p>
        </p:txBody>
      </p:sp>
      <p:grpSp>
        <p:nvGrpSpPr>
          <p:cNvPr id="29699" name="组合 6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97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179513" y="2133600"/>
            <a:ext cx="1825625" cy="584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夏雨倾盆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4394200" y="3055987"/>
            <a:ext cx="12192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热烈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4251325" y="2263899"/>
            <a:ext cx="19812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丰满大地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4322763" y="1419225"/>
            <a:ext cx="12954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粗犷</a:t>
            </a: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6407150" y="2283718"/>
            <a:ext cx="19812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展示诱惑</a:t>
            </a:r>
          </a:p>
        </p:txBody>
      </p:sp>
      <p:cxnSp>
        <p:nvCxnSpPr>
          <p:cNvPr id="12" name="直接箭头连接符 11"/>
          <p:cNvCxnSpPr/>
          <p:nvPr/>
        </p:nvCxnSpPr>
        <p:spPr>
          <a:xfrm flipV="1">
            <a:off x="3276600" y="1847850"/>
            <a:ext cx="831850" cy="460375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V="1">
            <a:off x="3198813" y="2493963"/>
            <a:ext cx="1062037" cy="73025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3251200" y="2776538"/>
            <a:ext cx="1071563" cy="541386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3"/>
          <p:cNvSpPr txBox="1">
            <a:spLocks noChangeArrowheads="1"/>
          </p:cNvSpPr>
          <p:nvPr/>
        </p:nvSpPr>
        <p:spPr bwMode="auto">
          <a:xfrm>
            <a:off x="822325" y="3919538"/>
            <a:ext cx="26876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人生感悟：</a:t>
            </a:r>
          </a:p>
        </p:txBody>
      </p:sp>
      <p:sp>
        <p:nvSpPr>
          <p:cNvPr id="17" name="文本框 4"/>
          <p:cNvSpPr txBox="1">
            <a:spLocks noChangeArrowheads="1"/>
          </p:cNvSpPr>
          <p:nvPr/>
        </p:nvSpPr>
        <p:spPr bwMode="auto">
          <a:xfrm>
            <a:off x="3036888" y="3919538"/>
            <a:ext cx="19796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青春的绽放</a:t>
            </a:r>
            <a:endParaRPr lang="zh-CN" altLang="en-US" sz="16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711" name="Text Box 12"/>
          <p:cNvSpPr txBox="1">
            <a:spLocks noChangeArrowheads="1"/>
          </p:cNvSpPr>
          <p:nvPr/>
        </p:nvSpPr>
        <p:spPr bwMode="auto">
          <a:xfrm>
            <a:off x="193675" y="679450"/>
            <a:ext cx="1785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Wingdings" pitchFamily="2" charset="2"/>
              <a:buChar char="u"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夏雨图</a:t>
            </a:r>
          </a:p>
        </p:txBody>
      </p:sp>
      <p:sp>
        <p:nvSpPr>
          <p:cNvPr id="19" name="AutoShape 6"/>
          <p:cNvSpPr>
            <a:spLocks/>
          </p:cNvSpPr>
          <p:nvPr/>
        </p:nvSpPr>
        <p:spPr bwMode="auto">
          <a:xfrm>
            <a:off x="6012160" y="1491630"/>
            <a:ext cx="203200" cy="2025650"/>
          </a:xfrm>
          <a:prstGeom prst="rightBrace">
            <a:avLst>
              <a:gd name="adj1" fmla="val 35394"/>
              <a:gd name="adj2" fmla="val 50000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9" grpId="0" animBg="1"/>
      <p:bldP spid="10" grpId="0" animBg="1"/>
      <p:bldP spid="11" grpId="0" animBg="1"/>
      <p:bldP spid="16" grpId="0"/>
      <p:bldP spid="17" grpId="0"/>
      <p:bldP spid="1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9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072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0723" name="Text Box 12"/>
          <p:cNvSpPr txBox="1">
            <a:spLocks noChangeArrowheads="1"/>
          </p:cNvSpPr>
          <p:nvPr/>
        </p:nvSpPr>
        <p:spPr bwMode="auto">
          <a:xfrm>
            <a:off x="265113" y="500063"/>
            <a:ext cx="1785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Wingdings" pitchFamily="2" charset="2"/>
              <a:buChar char="u"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秋雨图</a:t>
            </a:r>
          </a:p>
        </p:txBody>
      </p:sp>
      <p:sp>
        <p:nvSpPr>
          <p:cNvPr id="30724" name="矩形 6"/>
          <p:cNvSpPr>
            <a:spLocks noChangeArrowheads="1"/>
          </p:cNvSpPr>
          <p:nvPr/>
        </p:nvSpPr>
        <p:spPr bwMode="auto">
          <a:xfrm>
            <a:off x="1282700" y="1419225"/>
            <a:ext cx="6313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1.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在文中找出描写秋雨特点的词语。</a:t>
            </a:r>
            <a:endParaRPr lang="zh-CN" altLang="en-US" sz="2800" b="1">
              <a:latin typeface="宋体" pitchFamily="2" charset="-122"/>
            </a:endParaRPr>
          </a:p>
        </p:txBody>
      </p:sp>
      <p:sp>
        <p:nvSpPr>
          <p:cNvPr id="25605" name="矩形 7"/>
          <p:cNvSpPr>
            <a:spLocks noChangeArrowheads="1"/>
          </p:cNvSpPr>
          <p:nvPr/>
        </p:nvSpPr>
        <p:spPr bwMode="auto">
          <a:xfrm>
            <a:off x="1273175" y="2211388"/>
            <a:ext cx="6269038" cy="128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端庄、深情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、沉静、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倾诉、沉思、纯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净、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产生情思、发光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9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176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1747" name="Text Box 12"/>
          <p:cNvSpPr txBox="1">
            <a:spLocks noChangeArrowheads="1"/>
          </p:cNvSpPr>
          <p:nvPr/>
        </p:nvSpPr>
        <p:spPr bwMode="auto">
          <a:xfrm>
            <a:off x="265113" y="500063"/>
            <a:ext cx="1785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Wingdings" pitchFamily="2" charset="2"/>
              <a:buChar char="u"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秋雨图</a:t>
            </a:r>
          </a:p>
        </p:txBody>
      </p:sp>
      <p:sp>
        <p:nvSpPr>
          <p:cNvPr id="31748" name="矩形 8"/>
          <p:cNvSpPr>
            <a:spLocks noChangeArrowheads="1"/>
          </p:cNvSpPr>
          <p:nvPr/>
        </p:nvSpPr>
        <p:spPr bwMode="auto">
          <a:xfrm>
            <a:off x="1103313" y="1174750"/>
            <a:ext cx="5700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宋体" pitchFamily="2" charset="-122"/>
                <a:ea typeface="楷体_GB2312" pitchFamily="49" charset="-122"/>
              </a:rPr>
              <a:t>2.</a:t>
            </a:r>
            <a:r>
              <a:rPr lang="zh-CN" altLang="en-US" sz="2400" b="1">
                <a:latin typeface="宋体" pitchFamily="2" charset="-122"/>
                <a:ea typeface="楷体_GB2312" pitchFamily="49" charset="-122"/>
              </a:rPr>
              <a:t>说说秋雨</a:t>
            </a:r>
            <a:r>
              <a:rPr lang="zh-CN" altLang="zh-CN" sz="2400" b="1">
                <a:latin typeface="宋体" pitchFamily="2" charset="-122"/>
                <a:ea typeface="楷体_GB2312" pitchFamily="49" charset="-122"/>
              </a:rPr>
              <a:t>给整个大地带来了什么变化？</a:t>
            </a:r>
            <a:endParaRPr lang="zh-CN" altLang="en-US" sz="2400">
              <a:latin typeface="宋体" pitchFamily="2" charset="-122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020763" y="2271713"/>
            <a:ext cx="1981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秋雨淅沥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449888" y="2414588"/>
            <a:ext cx="162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纯净灵魂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5449888" y="2914650"/>
            <a:ext cx="1981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产生情思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3949700" y="1914525"/>
            <a:ext cx="14493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端庄   </a:t>
            </a: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5449888" y="1985963"/>
            <a:ext cx="2362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倾诉    沉思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949700" y="2843213"/>
            <a:ext cx="1828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沉静</a:t>
            </a:r>
          </a:p>
        </p:txBody>
      </p:sp>
      <p:sp>
        <p:nvSpPr>
          <p:cNvPr id="14" name="文本框 3"/>
          <p:cNvSpPr txBox="1">
            <a:spLocks noChangeArrowheads="1"/>
          </p:cNvSpPr>
          <p:nvPr/>
        </p:nvSpPr>
        <p:spPr bwMode="auto">
          <a:xfrm>
            <a:off x="1236290" y="3651870"/>
            <a:ext cx="2687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人生感悟：</a:t>
            </a: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2949575" y="3651870"/>
            <a:ext cx="22240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成熟的智慧</a:t>
            </a:r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2949575" y="2200275"/>
            <a:ext cx="928688" cy="214313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2878138" y="2628900"/>
            <a:ext cx="1143000" cy="428625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utoShape 6"/>
          <p:cNvSpPr>
            <a:spLocks/>
          </p:cNvSpPr>
          <p:nvPr/>
        </p:nvSpPr>
        <p:spPr bwMode="auto">
          <a:xfrm>
            <a:off x="5076056" y="1995686"/>
            <a:ext cx="203200" cy="1357313"/>
          </a:xfrm>
          <a:prstGeom prst="rightBrace">
            <a:avLst>
              <a:gd name="adj1" fmla="val 35394"/>
              <a:gd name="adj2" fmla="val 50000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1"/>
          <p:cNvSpPr txBox="1">
            <a:spLocks noChangeArrowheads="1"/>
          </p:cNvSpPr>
          <p:nvPr/>
        </p:nvSpPr>
        <p:spPr bwMode="auto">
          <a:xfrm>
            <a:off x="323850" y="1058863"/>
            <a:ext cx="8569325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雨在古代诗人笔下，已经被写得如此之美，在当代诗人眼里，它会是怎样的呢？ 让我们一起走进这飘洒的雨丝，走进刘湛秋先生的散文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雨的四季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9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278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Line 4"/>
          <p:cNvSpPr>
            <a:spLocks noChangeShapeType="1"/>
          </p:cNvSpPr>
          <p:nvPr/>
        </p:nvSpPr>
        <p:spPr bwMode="auto">
          <a:xfrm flipH="1">
            <a:off x="2327275" y="2063750"/>
            <a:ext cx="1214438" cy="598488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255838" y="2778125"/>
            <a:ext cx="1500187" cy="357188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AutoShape 6"/>
          <p:cNvSpPr>
            <a:spLocks/>
          </p:cNvSpPr>
          <p:nvPr/>
        </p:nvSpPr>
        <p:spPr bwMode="auto">
          <a:xfrm>
            <a:off x="6970713" y="1770063"/>
            <a:ext cx="203200" cy="2025650"/>
          </a:xfrm>
          <a:prstGeom prst="rightBrace">
            <a:avLst>
              <a:gd name="adj1" fmla="val 35394"/>
              <a:gd name="adj2" fmla="val 50000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4643438" y="2932113"/>
            <a:ext cx="1422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降临温暖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3613150" y="1779588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平静</a:t>
            </a: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3708400" y="2932113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自然</a:t>
            </a:r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900113" y="2470150"/>
            <a:ext cx="15001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冬雨化雪</a:t>
            </a:r>
          </a:p>
        </p:txBody>
      </p:sp>
      <p:sp>
        <p:nvSpPr>
          <p:cNvPr id="18" name="Rectangle 12"/>
          <p:cNvSpPr>
            <a:spLocks noChangeArrowheads="1"/>
          </p:cNvSpPr>
          <p:nvPr/>
        </p:nvSpPr>
        <p:spPr bwMode="auto">
          <a:xfrm>
            <a:off x="7256463" y="2541588"/>
            <a:ext cx="1422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带来蜜情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572000" y="1749425"/>
            <a:ext cx="2505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冬雨和南国的雪 </a:t>
            </a:r>
          </a:p>
        </p:txBody>
      </p:sp>
      <p:sp>
        <p:nvSpPr>
          <p:cNvPr id="20" name="文本框 1"/>
          <p:cNvSpPr txBox="1">
            <a:spLocks noChangeArrowheads="1"/>
          </p:cNvSpPr>
          <p:nvPr/>
        </p:nvSpPr>
        <p:spPr bwMode="auto">
          <a:xfrm>
            <a:off x="969963" y="3921125"/>
            <a:ext cx="17859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人生感悟：</a:t>
            </a:r>
          </a:p>
        </p:txBody>
      </p:sp>
      <p:sp>
        <p:nvSpPr>
          <p:cNvPr id="21" name="文本框 2"/>
          <p:cNvSpPr txBox="1">
            <a:spLocks noChangeArrowheads="1"/>
          </p:cNvSpPr>
          <p:nvPr/>
        </p:nvSpPr>
        <p:spPr bwMode="auto">
          <a:xfrm>
            <a:off x="2479675" y="3937000"/>
            <a:ext cx="17319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晚景的真淳</a:t>
            </a:r>
          </a:p>
        </p:txBody>
      </p:sp>
      <p:sp>
        <p:nvSpPr>
          <p:cNvPr id="22" name="矩形 2"/>
          <p:cNvSpPr/>
          <p:nvPr/>
        </p:nvSpPr>
        <p:spPr>
          <a:xfrm>
            <a:off x="1303338" y="1038225"/>
            <a:ext cx="67151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</a:rPr>
              <a:t>1.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</a:rPr>
              <a:t>冬雨</a:t>
            </a:r>
            <a:r>
              <a:rPr lang="zh-CN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</a:rPr>
              <a:t>给整个大地带来了什么变化？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宋体" pitchFamily="2" charset="-122"/>
            </a:endParaRPr>
          </a:p>
        </p:txBody>
      </p:sp>
      <p:sp>
        <p:nvSpPr>
          <p:cNvPr id="32783" name="Text Box 12"/>
          <p:cNvSpPr txBox="1">
            <a:spLocks noChangeArrowheads="1"/>
          </p:cNvSpPr>
          <p:nvPr/>
        </p:nvSpPr>
        <p:spPr bwMode="auto">
          <a:xfrm>
            <a:off x="265113" y="500063"/>
            <a:ext cx="1785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Wingdings" pitchFamily="2" charset="2"/>
              <a:buChar char="u"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冬雨图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/>
      <p:bldP spid="13" grpId="0"/>
      <p:bldP spid="16" grpId="0"/>
      <p:bldP spid="17" grpId="0"/>
      <p:bldP spid="18" grpId="0"/>
      <p:bldP spid="19" grpId="0"/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6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379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pic>
        <p:nvPicPr>
          <p:cNvPr id="33795" name="圆角矩形 1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3" y="821608"/>
            <a:ext cx="6946900" cy="324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115616" y="1995488"/>
            <a:ext cx="886229" cy="210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矩形 7"/>
          <p:cNvSpPr>
            <a:spLocks noChangeArrowheads="1"/>
          </p:cNvSpPr>
          <p:nvPr/>
        </p:nvSpPr>
        <p:spPr bwMode="auto">
          <a:xfrm>
            <a:off x="2635250" y="987574"/>
            <a:ext cx="5537200" cy="257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A96A00"/>
                </a:solidFill>
                <a:latin typeface="黑体" pitchFamily="49" charset="-122"/>
                <a:ea typeface="黑体" pitchFamily="49" charset="-122"/>
              </a:rPr>
              <a:t>     作者描写雨在四季的不同特征时，运用了多种表现手法，请同学们勾画出你最喜欢的句子，说说你喜欢的理由。</a:t>
            </a:r>
          </a:p>
        </p:txBody>
      </p:sp>
      <p:sp>
        <p:nvSpPr>
          <p:cNvPr id="33798" name="Text Box 12"/>
          <p:cNvSpPr txBox="1">
            <a:spLocks noChangeArrowheads="1"/>
          </p:cNvSpPr>
          <p:nvPr/>
        </p:nvSpPr>
        <p:spPr bwMode="auto">
          <a:xfrm>
            <a:off x="430213" y="523875"/>
            <a:ext cx="1785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品味语言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6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482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7653" name="矩形 7"/>
          <p:cNvSpPr>
            <a:spLocks noChangeArrowheads="1"/>
          </p:cNvSpPr>
          <p:nvPr/>
        </p:nvSpPr>
        <p:spPr bwMode="auto">
          <a:xfrm>
            <a:off x="250825" y="771525"/>
            <a:ext cx="85725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示例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：我喜欢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段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中的“小草似乎像复苏的蚯蚓一样翻动，发出一种春天才能听到的沙沙声。”这句运用了</a:t>
            </a:r>
            <a:r>
              <a:rPr lang="zh-CN" altLang="en-US" sz="24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比喻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的修辞手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法，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还巧</a:t>
            </a:r>
            <a:r>
              <a:rPr lang="zh-CN" altLang="en-US" sz="24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妙的从听觉的角度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写出了</a:t>
            </a:r>
            <a:r>
              <a:rPr lang="zh-CN" altLang="en-US" sz="24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小草在春雨的滋润下复苏的情态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79388" y="2716213"/>
            <a:ext cx="8501062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3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示例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：我喜欢“水珠子从花苞里滴下来，比少女的眼泪还娇媚”这一句。这句运用了</a:t>
            </a:r>
            <a:r>
              <a:rPr lang="zh-CN" altLang="en-US" sz="24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比喻和拟人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的修辞手法，</a:t>
            </a:r>
            <a:r>
              <a:rPr lang="zh-CN" altLang="en-US" sz="24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写出了春雨的美丽与妩媚以及降临时的动态美，表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达了</a:t>
            </a:r>
            <a:r>
              <a:rPr lang="zh-CN" altLang="en-US" sz="24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作者对春雨的喜爱之情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39552" y="1708149"/>
            <a:ext cx="789193" cy="1873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843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584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187450" y="992188"/>
            <a:ext cx="7358063" cy="571500"/>
          </a:xfrm>
          <a:prstGeom prst="rect">
            <a:avLst/>
          </a:prstGeom>
          <a:noFill/>
        </p:spPr>
        <p:txBody>
          <a:bodyPr/>
          <a:lstStyle/>
          <a:p>
            <a:pPr marL="257175" indent="-257175" defTabSz="685800" eaLnBrk="1" hangingPunct="1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结合全文，谈谈作者爱恋雨的理由是什么</a:t>
            </a:r>
            <a:r>
              <a:rPr lang="zh-CN" altLang="en-US" sz="2400" b="1" dirty="0"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676400" y="1779588"/>
            <a:ext cx="7072313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雨给作者的生命带来活力，给感情带来滋润，给思想带来流动，使灵魂得到净化。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687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6867" name="Rectangle 4"/>
          <p:cNvSpPr txBox="1">
            <a:spLocks noChangeArrowheads="1"/>
          </p:cNvSpPr>
          <p:nvPr/>
        </p:nvSpPr>
        <p:spPr bwMode="auto">
          <a:xfrm>
            <a:off x="819150" y="1027113"/>
            <a:ext cx="7929563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indent="4572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lvl="1" eaLnBrk="1" hangingPunct="1">
              <a:buFont typeface="Wingdings" pitchFamily="2" charset="2"/>
              <a:buNone/>
            </a:pPr>
            <a:r>
              <a:rPr lang="en-US" altLang="zh-CN" sz="2400" b="1">
                <a:latin typeface="宋体" pitchFamily="2" charset="-122"/>
              </a:rPr>
              <a:t>2.</a:t>
            </a:r>
            <a:r>
              <a:rPr lang="zh-CN" altLang="en-US" sz="2400" b="1">
                <a:latin typeface="宋体" pitchFamily="2" charset="-122"/>
              </a:rPr>
              <a:t>文章为什么叫“雨的四季”而不叫“四季的雨”？</a:t>
            </a:r>
            <a:endParaRPr lang="zh-CN" altLang="en-US" sz="2400">
              <a:latin typeface="宋体" pitchFamily="2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476375" y="1681163"/>
            <a:ext cx="705606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“四季的雨”单纯强调 “雨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”，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显得呆板、生硬。“雨的四季”充满灵动，更有韵律美，赋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予“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雨”一定的人格，充满情趣和意境。　       </a:t>
            </a:r>
          </a:p>
        </p:txBody>
      </p:sp>
      <p:pic>
        <p:nvPicPr>
          <p:cNvPr id="36869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14655" y="2000250"/>
            <a:ext cx="828365" cy="1966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789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pic>
        <p:nvPicPr>
          <p:cNvPr id="37891" name="圆角矩形 1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350" y="1058863"/>
            <a:ext cx="6946900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115616" y="1754128"/>
            <a:ext cx="886229" cy="210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3" name="矩形 7"/>
          <p:cNvSpPr>
            <a:spLocks noChangeArrowheads="1"/>
          </p:cNvSpPr>
          <p:nvPr/>
        </p:nvSpPr>
        <p:spPr bwMode="auto">
          <a:xfrm>
            <a:off x="2484438" y="1635646"/>
            <a:ext cx="5832475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A96A00"/>
                </a:solidFill>
                <a:latin typeface="黑体" pitchFamily="49" charset="-122"/>
                <a:ea typeface="黑体" pitchFamily="49" charset="-122"/>
              </a:rPr>
              <a:t>    结合课文，说说作者能把</a:t>
            </a:r>
            <a:r>
              <a:rPr lang="en-US" altLang="zh-CN" sz="2800" dirty="0">
                <a:solidFill>
                  <a:srgbClr val="A96A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dirty="0">
                <a:solidFill>
                  <a:srgbClr val="A96A00"/>
                </a:solidFill>
                <a:latin typeface="黑体" pitchFamily="49" charset="-122"/>
                <a:ea typeface="黑体" pitchFamily="49" charset="-122"/>
              </a:rPr>
              <a:t>雨的四季</a:t>
            </a:r>
            <a:r>
              <a:rPr lang="en-US" altLang="zh-CN" sz="2800" dirty="0">
                <a:solidFill>
                  <a:srgbClr val="A96A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dirty="0">
                <a:solidFill>
                  <a:srgbClr val="A96A00"/>
                </a:solidFill>
                <a:latin typeface="黑体" pitchFamily="49" charset="-122"/>
                <a:ea typeface="黑体" pitchFamily="49" charset="-122"/>
              </a:rPr>
              <a:t>写得打动人心的原因有哪些。</a:t>
            </a:r>
            <a:endParaRPr lang="zh-CN" altLang="en-US" sz="2800" dirty="0">
              <a:solidFill>
                <a:srgbClr val="00B05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7894" name="Text Box 12"/>
          <p:cNvSpPr txBox="1">
            <a:spLocks noChangeArrowheads="1"/>
          </p:cNvSpPr>
          <p:nvPr/>
        </p:nvSpPr>
        <p:spPr bwMode="auto">
          <a:xfrm>
            <a:off x="430213" y="523875"/>
            <a:ext cx="1785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技法赏析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891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8676" name="TextBox 8"/>
          <p:cNvSpPr txBox="1">
            <a:spLocks noChangeArrowheads="1"/>
          </p:cNvSpPr>
          <p:nvPr/>
        </p:nvSpPr>
        <p:spPr bwMode="auto">
          <a:xfrm>
            <a:off x="250825" y="627063"/>
            <a:ext cx="8769350" cy="409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调动感官显色彩。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如描写春雨，作者从听觉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小草似乎像复苏的蚯蚓一样翻动，发出一种春天才能听到的沙沙声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、视觉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树叶开始闪出黄青，花苞轻轻地在风中摆动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、嗅觉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空气里像有无数芳甜的果子，在诱惑着鼻子和嘴唇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等角度描绘了春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雨清新、润泽、甜美的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特点。</a:t>
            </a: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巧用修辞绘神韵。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运用比喻、拟人、排比等修辞手法，生动形象地描绘了四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季的雨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的不同妙趣。</a:t>
            </a: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按照顺序分层次。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作者按春、夏、秋、冬的时间顺序来组织材料，条理清晰。</a:t>
            </a: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融情入景巧抒情。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作者笔下的雨生动可爱、富有灵性，不管是哪个季节的雨，都融入了作者的浓情厚意。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8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组合 1"/>
          <p:cNvGrpSpPr>
            <a:grpSpLocks/>
          </p:cNvGrpSpPr>
          <p:nvPr/>
        </p:nvGrpSpPr>
        <p:grpSpPr bwMode="auto">
          <a:xfrm>
            <a:off x="3324446" y="703154"/>
            <a:ext cx="1743075" cy="566737"/>
            <a:chOff x="3333750" y="598488"/>
            <a:chExt cx="1743075" cy="566737"/>
          </a:xfrm>
        </p:grpSpPr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2" name="圆角矩形 21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3" name="圆角矩形 22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9948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概括主题</a:t>
              </a:r>
            </a:p>
          </p:txBody>
        </p:sp>
      </p:grpSp>
      <p:grpSp>
        <p:nvGrpSpPr>
          <p:cNvPr id="39939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3994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9940" name="矩形 11"/>
          <p:cNvSpPr>
            <a:spLocks noChangeArrowheads="1"/>
          </p:cNvSpPr>
          <p:nvPr/>
        </p:nvSpPr>
        <p:spPr bwMode="auto">
          <a:xfrm>
            <a:off x="714375" y="1643063"/>
            <a:ext cx="8001000" cy="257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这篇散文从不同的角度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运用多种修辞手法对四季的雨进行描绘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展现了四季的雨的特点，抒发了作者对雨的喜爱和赞美之情，表达了对生命与大自然的热爱与礼赞。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组合 2"/>
          <p:cNvGrpSpPr>
            <a:grpSpLocks/>
          </p:cNvGrpSpPr>
          <p:nvPr/>
        </p:nvGrpSpPr>
        <p:grpSpPr bwMode="auto">
          <a:xfrm>
            <a:off x="3333750" y="598488"/>
            <a:ext cx="1743075" cy="566737"/>
            <a:chOff x="3333750" y="598488"/>
            <a:chExt cx="1743075" cy="566737"/>
          </a:xfrm>
        </p:grpSpPr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2" name="圆角矩形 21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3" name="圆角矩形 22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40972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学后感悟</a:t>
              </a:r>
            </a:p>
          </p:txBody>
        </p:sp>
      </p:grpSp>
      <p:grpSp>
        <p:nvGrpSpPr>
          <p:cNvPr id="40963" name="组合 13"/>
          <p:cNvGrpSpPr>
            <a:grpSpLocks/>
          </p:cNvGrpSpPr>
          <p:nvPr/>
        </p:nvGrpSpPr>
        <p:grpSpPr bwMode="auto">
          <a:xfrm>
            <a:off x="28575" y="50800"/>
            <a:ext cx="2006600" cy="522288"/>
            <a:chOff x="70" y="-63"/>
            <a:chExt cx="3160" cy="822"/>
          </a:xfrm>
        </p:grpSpPr>
        <p:sp>
          <p:nvSpPr>
            <p:cNvPr id="4096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95288" y="1047750"/>
            <a:ext cx="8713787" cy="3756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悟一：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25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春雨的温柔、夏雨的热烈、秋雨的沉静、冬雨的自然，都让我们感受到一种激动人心的美丽。雨是大自然神奇的杰作，是我们生活中不可缺少的精灵。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悟二：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25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读刘湛秋先生的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雨的四季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，犹如搭车到心海去看雨：那里有春雨的飘飘、夏雨的潇潇、秋雨的纷纷，那是雨的极致，也是人生的极致。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198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41987" name="矩形 5"/>
          <p:cNvSpPr>
            <a:spLocks noChangeArrowheads="1"/>
          </p:cNvSpPr>
          <p:nvPr/>
        </p:nvSpPr>
        <p:spPr bwMode="auto">
          <a:xfrm>
            <a:off x="420553" y="647700"/>
            <a:ext cx="8399919" cy="394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❶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语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言精练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灵动感人。</a:t>
            </a:r>
          </a:p>
          <a:p>
            <a:pPr>
              <a:lnSpc>
                <a:spcPct val="125000"/>
              </a:lnSpc>
            </a:pP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本文的语言非常精练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寥寥数语就使景物的特点跃然纸上。如写春雨时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“每一棵树仿佛都睁开特别明亮的眼睛”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写出了春雨的润泽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让人一下子想到春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雨过后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树芽萌发、清新迷人的景致。写夏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雨时</a:t>
            </a:r>
            <a:r>
              <a:rPr lang="en-US" altLang="zh-CN" sz="2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“打伞、戴斗笠固然能保持身上的干爽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可光头浇、洗个雨澡更有滋味”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一个“浇”字写出了夏雨的磅礴、迅疾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读来让人觉得酣畅淋漓。作者说秋雨“似乎也像出嫁生了孩子的妇人”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将秋雨沉静、端庄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的魅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力描写得细致入微。比喻、拟人修辞手法的运用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让文中景致更加真实可感。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https://timgsa.baidu.com/timg?image&amp;quality=80&amp;size=b9999_10000&amp;sec=1552541742898&amp;di=38989f62538f0835d817e919d19a499e&amp;imgtype=0&amp;src=http%3A%2F%2Fbpic.ooopic.com%2F13%2F14%2F23%2F13142348-878d04c092854aa40167a3acb81f6f4b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7" name="组合 1"/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9332"/>
          </a:xfrm>
        </p:grpSpPr>
        <p:sp>
          <p:nvSpPr>
            <p:cNvPr id="6" name="圆角矩形 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58738" y="98353"/>
              <a:ext cx="1920875" cy="31226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/>
            </a:p>
          </p:txBody>
        </p:sp>
        <p:sp>
          <p:nvSpPr>
            <p:cNvPr id="6153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b="1" dirty="0">
                  <a:solidFill>
                    <a:schemeClr val="bg1"/>
                  </a:solidFill>
                  <a:latin typeface="宋体" pitchFamily="2" charset="-122"/>
                </a:rPr>
                <a:t>七年级语文上册</a:t>
              </a:r>
            </a:p>
          </p:txBody>
        </p:sp>
      </p:grpSp>
      <p:sp>
        <p:nvSpPr>
          <p:cNvPr id="9" name="TextBox 48">
            <a:extLst>
              <a:ext uri="{FF2B5EF4-FFF2-40B4-BE49-F238E27FC236}"/>
            </a:extLst>
          </p:cNvPr>
          <p:cNvSpPr txBox="1"/>
          <p:nvPr/>
        </p:nvSpPr>
        <p:spPr>
          <a:xfrm>
            <a:off x="2012566" y="1563638"/>
            <a:ext cx="5118869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en-US" altLang="zh-CN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3</a:t>
            </a:r>
            <a:r>
              <a:rPr lang="zh-CN" altLang="en-US" sz="5100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*</a:t>
            </a:r>
            <a:r>
              <a:rPr lang="en-US" altLang="zh-CN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  </a:t>
            </a:r>
            <a:r>
              <a:rPr lang="zh-CN" altLang="en-US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雨的四季</a:t>
            </a:r>
          </a:p>
        </p:txBody>
      </p:sp>
      <p:pic>
        <p:nvPicPr>
          <p:cNvPr id="8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30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43011" name="矩形 5"/>
          <p:cNvSpPr>
            <a:spLocks noChangeArrowheads="1"/>
          </p:cNvSpPr>
          <p:nvPr/>
        </p:nvSpPr>
        <p:spPr bwMode="auto">
          <a:xfrm>
            <a:off x="323850" y="687388"/>
            <a:ext cx="8677275" cy="390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33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❷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思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路清晰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结构严谨。</a:t>
            </a:r>
          </a:p>
          <a:p>
            <a:pPr>
              <a:lnSpc>
                <a:spcPts val="3300"/>
              </a:lnSpc>
            </a:pP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文章开篇点题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直抒胸臆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总写“我喜欢雨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无论什么季节的雨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我都喜欢”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奠定了全文的感情基调。“她给我的形象和记忆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永远是美的”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概括了雨的总体特征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美。接下来作者按照春、夏、秋、冬四季的顺序依次对雨进行了分别描绘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春雨清新、润泽、甜美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夏雨热烈、粗犷、奔放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秋雨端庄、沉静、深情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冬雨自然、平静、纯洁。最后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以一句“啊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雨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我爱恋的雨啊”再次抒发对雨的喜爱与赞美之情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同时也照应了开头。作者对雨的爱恋之情这条感情线索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贯串全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文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思路特别清晰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“总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总”的结构非常严谨</a:t>
            </a:r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可谓行文之典范。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组合 3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4404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  <p:cxnSp>
          <p:nvCxnSpPr>
            <p:cNvPr id="3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菱形 38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6" name="左大括号 5"/>
          <p:cNvSpPr/>
          <p:nvPr/>
        </p:nvSpPr>
        <p:spPr>
          <a:xfrm>
            <a:off x="2987824" y="1571625"/>
            <a:ext cx="287338" cy="2016125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036" name="矩形 6"/>
          <p:cNvSpPr>
            <a:spLocks noChangeArrowheads="1"/>
          </p:cNvSpPr>
          <p:nvPr/>
        </p:nvSpPr>
        <p:spPr bwMode="auto">
          <a:xfrm>
            <a:off x="323528" y="2357438"/>
            <a:ext cx="162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雨的四季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037" name="矩形 7"/>
          <p:cNvSpPr>
            <a:spLocks noChangeArrowheads="1"/>
          </p:cNvSpPr>
          <p:nvPr/>
        </p:nvSpPr>
        <p:spPr bwMode="auto">
          <a:xfrm>
            <a:off x="3203848" y="1214438"/>
            <a:ext cx="4572000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春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雨：清新、润泽、甜美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夏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雨：热烈、粗犷、奔放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雨：端庄、沉静、深情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冬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雨：自然、平静、纯洁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038" name="矩形 8"/>
          <p:cNvSpPr>
            <a:spLocks noChangeArrowheads="1"/>
          </p:cNvSpPr>
          <p:nvPr/>
        </p:nvSpPr>
        <p:spPr bwMode="auto">
          <a:xfrm>
            <a:off x="7596560" y="2139950"/>
            <a:ext cx="136792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爱恋雨</a:t>
            </a:r>
            <a:endParaRPr lang="en-US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热爱生活</a:t>
            </a:r>
          </a:p>
        </p:txBody>
      </p:sp>
      <p:sp>
        <p:nvSpPr>
          <p:cNvPr id="10" name="左大括号 9"/>
          <p:cNvSpPr/>
          <p:nvPr/>
        </p:nvSpPr>
        <p:spPr>
          <a:xfrm flipH="1">
            <a:off x="7285186" y="1574800"/>
            <a:ext cx="311150" cy="2016125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040" name="Text Box 12"/>
          <p:cNvSpPr txBox="1">
            <a:spLocks noChangeArrowheads="1"/>
          </p:cNvSpPr>
          <p:nvPr/>
        </p:nvSpPr>
        <p:spPr bwMode="auto">
          <a:xfrm>
            <a:off x="2126060" y="3643313"/>
            <a:ext cx="1293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赞雨</a:t>
            </a:r>
          </a:p>
        </p:txBody>
      </p:sp>
      <p:sp>
        <p:nvSpPr>
          <p:cNvPr id="44041" name="Text Box 12"/>
          <p:cNvSpPr txBox="1">
            <a:spLocks noChangeArrowheads="1"/>
          </p:cNvSpPr>
          <p:nvPr/>
        </p:nvSpPr>
        <p:spPr bwMode="auto">
          <a:xfrm>
            <a:off x="2123728" y="1000125"/>
            <a:ext cx="1357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喜雨</a:t>
            </a:r>
          </a:p>
        </p:txBody>
      </p:sp>
      <p:sp>
        <p:nvSpPr>
          <p:cNvPr id="44042" name="Text Box 12"/>
          <p:cNvSpPr txBox="1">
            <a:spLocks noChangeArrowheads="1"/>
          </p:cNvSpPr>
          <p:nvPr/>
        </p:nvSpPr>
        <p:spPr bwMode="auto">
          <a:xfrm>
            <a:off x="2123728" y="2286000"/>
            <a:ext cx="1293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绘雨</a:t>
            </a:r>
          </a:p>
        </p:txBody>
      </p:sp>
      <p:sp>
        <p:nvSpPr>
          <p:cNvPr id="14" name="左大括号 13"/>
          <p:cNvSpPr/>
          <p:nvPr/>
        </p:nvSpPr>
        <p:spPr>
          <a:xfrm>
            <a:off x="1835696" y="1285875"/>
            <a:ext cx="285750" cy="2643188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506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45059" name="矩形 5"/>
          <p:cNvSpPr>
            <a:spLocks noChangeArrowheads="1"/>
          </p:cNvSpPr>
          <p:nvPr/>
        </p:nvSpPr>
        <p:spPr bwMode="auto">
          <a:xfrm>
            <a:off x="814388" y="1276350"/>
            <a:ext cx="74295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静谧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dirty="0">
                <a:latin typeface="汉语拼音" pitchFamily="34" charset="0"/>
                <a:ea typeface="楷体" pitchFamily="49" charset="-122"/>
              </a:rPr>
              <a:t>mì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　诱惑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dirty="0">
                <a:latin typeface="汉语拼音" pitchFamily="34" charset="0"/>
                <a:ea typeface="楷体" pitchFamily="49" charset="-122"/>
              </a:rPr>
              <a:t>yòu </a:t>
            </a:r>
            <a:r>
              <a:rPr lang="en-US" altLang="zh-CN" sz="2400" dirty="0" smtClean="0">
                <a:latin typeface="汉语拼音" pitchFamily="34" charset="0"/>
                <a:ea typeface="楷体" pitchFamily="49" charset="-122"/>
              </a:rPr>
              <a:t> huó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　池畦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dirty="0">
                <a:latin typeface="汉语拼音" pitchFamily="34" charset="0"/>
                <a:ea typeface="楷体" pitchFamily="49" charset="-122"/>
              </a:rPr>
              <a:t>qí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吝啬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dirty="0">
                <a:latin typeface="汉语拼音" pitchFamily="34" charset="0"/>
                <a:ea typeface="楷体" pitchFamily="49" charset="-122"/>
              </a:rPr>
              <a:t>lìn </a:t>
            </a:r>
            <a:r>
              <a:rPr lang="en-US" altLang="zh-CN" sz="2400" dirty="0" smtClean="0">
                <a:latin typeface="汉语拼音" pitchFamily="34" charset="0"/>
                <a:ea typeface="楷体" pitchFamily="49" charset="-122"/>
              </a:rPr>
              <a:t> sè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　高邈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dirty="0">
                <a:latin typeface="汉语拼音" pitchFamily="34" charset="0"/>
                <a:ea typeface="楷体" pitchFamily="49" charset="-122"/>
              </a:rPr>
              <a:t>miǎo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　斗笠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dirty="0">
                <a:latin typeface="汉语拼音" pitchFamily="34" charset="0"/>
                <a:ea typeface="楷体" pitchFamily="49" charset="-122"/>
              </a:rPr>
              <a:t>lì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粗犷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dirty="0">
                <a:latin typeface="汉语拼音" pitchFamily="34" charset="0"/>
                <a:ea typeface="楷体" pitchFamily="49" charset="-122"/>
              </a:rPr>
              <a:t>ɡuǎnɡ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　睫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dirty="0">
                <a:latin typeface="汉语拼音" pitchFamily="34" charset="0"/>
                <a:ea typeface="楷体" pitchFamily="49" charset="-122"/>
              </a:rPr>
              <a:t>jié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毛　干涩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dirty="0">
                <a:latin typeface="汉语拼音" pitchFamily="34" charset="0"/>
                <a:ea typeface="楷体" pitchFamily="49" charset="-122"/>
              </a:rPr>
              <a:t>sè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莅临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dirty="0">
                <a:latin typeface="汉语拼音" pitchFamily="34" charset="0"/>
                <a:ea typeface="楷体" pitchFamily="49" charset="-122"/>
              </a:rPr>
              <a:t>lì </a:t>
            </a:r>
            <a:r>
              <a:rPr lang="en-US" altLang="zh-CN" sz="2400" dirty="0" smtClean="0">
                <a:latin typeface="汉语拼音" pitchFamily="34" charset="0"/>
                <a:ea typeface="楷体" pitchFamily="49" charset="-122"/>
              </a:rPr>
              <a:t> lín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　漾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dirty="0">
                <a:latin typeface="汉语拼音" pitchFamily="34" charset="0"/>
              </a:rPr>
              <a:t>yànɡ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出　屋檐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dirty="0">
                <a:latin typeface="汉语拼音" pitchFamily="34" charset="0"/>
                <a:ea typeface="楷体" pitchFamily="49" charset="-122"/>
              </a:rPr>
              <a:t>yán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55650" y="3724275"/>
            <a:ext cx="6715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解析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</a:rPr>
              <a:t>】A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项中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“惑”应读</a:t>
            </a:r>
            <a:r>
              <a:rPr lang="en-US" altLang="zh-CN" sz="2400">
                <a:solidFill>
                  <a:srgbClr val="FF0000"/>
                </a:solidFill>
                <a:latin typeface="汉语拼音" pitchFamily="34" charset="0"/>
              </a:rPr>
              <a:t>huò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419725" y="652463"/>
            <a:ext cx="357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280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A</a:t>
            </a:r>
            <a:endParaRPr lang="zh-CN" altLang="en-US" sz="2800" smtClean="0">
              <a:solidFill>
                <a:srgbClr val="FF0000"/>
              </a:solidFill>
              <a:latin typeface="+mn-lt"/>
              <a:ea typeface="楷体" pitchFamily="49" charset="-122"/>
            </a:endParaRPr>
          </a:p>
        </p:txBody>
      </p:sp>
      <p:sp>
        <p:nvSpPr>
          <p:cNvPr id="45062" name="矩形 1"/>
          <p:cNvSpPr>
            <a:spLocks noChangeArrowheads="1"/>
          </p:cNvSpPr>
          <p:nvPr/>
        </p:nvSpPr>
        <p:spPr bwMode="auto">
          <a:xfrm>
            <a:off x="420688" y="590550"/>
            <a:ext cx="6096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itchFamily="2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下列加点字的注音有误的一项是</a:t>
            </a:r>
            <a:r>
              <a:rPr lang="en-US" altLang="zh-CN" sz="2400" b="1" dirty="0">
                <a:solidFill>
                  <a:srgbClr val="000000"/>
                </a:solidFill>
                <a:latin typeface="宋体" pitchFamily="2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宋体" pitchFamily="2" charset="-122"/>
              </a:rPr>
              <a:t>)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67546" y="1491630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863690" y="1491630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151722" y="1491630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580112" y="1491630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547664" y="2038077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259632" y="2038077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583770" y="2038077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508104" y="2038077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1547664" y="2571750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3347864" y="2571750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5239954" y="2571750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259632" y="3147814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1567546" y="3147814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3079714" y="3147814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5383970" y="3147814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en-US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608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46083" name="矩形 5"/>
          <p:cNvSpPr>
            <a:spLocks noChangeArrowheads="1"/>
          </p:cNvSpPr>
          <p:nvPr/>
        </p:nvSpPr>
        <p:spPr bwMode="auto">
          <a:xfrm>
            <a:off x="1168400" y="1203325"/>
            <a:ext cx="664368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花苞　悠远　萌发　骄媚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浇罐　干涩　铃铛　衣裳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唱快　造访　端庄　草垛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化妆　端庄　凄冷　姿容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39750" y="3551238"/>
            <a:ext cx="53689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200" b="1">
                <a:solidFill>
                  <a:srgbClr val="FF0000"/>
                </a:solidFill>
                <a:latin typeface="宋体" pitchFamily="2" charset="-122"/>
              </a:rPr>
              <a:t>【</a:t>
            </a:r>
            <a:r>
              <a:rPr lang="zh-CN" altLang="en-US" sz="2200" b="1">
                <a:solidFill>
                  <a:srgbClr val="FF0000"/>
                </a:solidFill>
                <a:latin typeface="宋体" pitchFamily="2" charset="-122"/>
              </a:rPr>
              <a:t>解析</a:t>
            </a:r>
            <a:r>
              <a:rPr lang="en-US" altLang="zh-CN" sz="2200" b="1">
                <a:solidFill>
                  <a:srgbClr val="FF0000"/>
                </a:solidFill>
                <a:latin typeface="宋体" pitchFamily="2" charset="-122"/>
              </a:rPr>
              <a:t>】A</a:t>
            </a:r>
            <a:r>
              <a:rPr lang="zh-CN" altLang="en-US" sz="2200" b="1">
                <a:solidFill>
                  <a:srgbClr val="FF0000"/>
                </a:solidFill>
                <a:latin typeface="宋体" pitchFamily="2" charset="-122"/>
              </a:rPr>
              <a:t>项中</a:t>
            </a:r>
            <a:r>
              <a:rPr lang="en-US" altLang="zh-CN" sz="2200" b="1">
                <a:solidFill>
                  <a:srgbClr val="FF0000"/>
                </a:solidFill>
                <a:latin typeface="宋体" pitchFamily="2" charset="-122"/>
              </a:rPr>
              <a:t>,</a:t>
            </a:r>
            <a:r>
              <a:rPr lang="zh-CN" altLang="en-US" sz="2200" b="1">
                <a:solidFill>
                  <a:srgbClr val="FF0000"/>
                </a:solidFill>
                <a:latin typeface="宋体" pitchFamily="2" charset="-122"/>
              </a:rPr>
              <a:t>“骄媚”应为“娇媚”</a:t>
            </a:r>
            <a:r>
              <a:rPr lang="en-US" altLang="zh-CN" sz="2200" b="1">
                <a:solidFill>
                  <a:srgbClr val="FF0000"/>
                </a:solidFill>
                <a:latin typeface="宋体" pitchFamily="2" charset="-122"/>
              </a:rPr>
              <a:t>;</a:t>
            </a:r>
          </a:p>
          <a:p>
            <a:r>
              <a:rPr lang="en-US" altLang="zh-CN" sz="2200" b="1">
                <a:solidFill>
                  <a:srgbClr val="FF0000"/>
                </a:solidFill>
                <a:latin typeface="宋体" pitchFamily="2" charset="-122"/>
              </a:rPr>
              <a:t>        B</a:t>
            </a:r>
            <a:r>
              <a:rPr lang="zh-CN" altLang="en-US" sz="2200" b="1">
                <a:solidFill>
                  <a:srgbClr val="FF0000"/>
                </a:solidFill>
                <a:latin typeface="宋体" pitchFamily="2" charset="-122"/>
              </a:rPr>
              <a:t>项中</a:t>
            </a:r>
            <a:r>
              <a:rPr lang="en-US" altLang="zh-CN" sz="2200" b="1">
                <a:solidFill>
                  <a:srgbClr val="FF0000"/>
                </a:solidFill>
                <a:latin typeface="宋体" pitchFamily="2" charset="-122"/>
              </a:rPr>
              <a:t>,</a:t>
            </a:r>
            <a:r>
              <a:rPr lang="zh-CN" altLang="en-US" sz="2200" b="1">
                <a:solidFill>
                  <a:srgbClr val="FF0000"/>
                </a:solidFill>
                <a:latin typeface="宋体" pitchFamily="2" charset="-122"/>
              </a:rPr>
              <a:t>“浇罐”应为“浇灌”</a:t>
            </a:r>
            <a:r>
              <a:rPr lang="en-US" altLang="zh-CN" sz="2200" b="1">
                <a:solidFill>
                  <a:srgbClr val="FF0000"/>
                </a:solidFill>
                <a:latin typeface="宋体" pitchFamily="2" charset="-122"/>
              </a:rPr>
              <a:t>;</a:t>
            </a:r>
          </a:p>
          <a:p>
            <a:r>
              <a:rPr lang="en-US" altLang="zh-CN" sz="2200" b="1">
                <a:solidFill>
                  <a:srgbClr val="FF0000"/>
                </a:solidFill>
                <a:latin typeface="宋体" pitchFamily="2" charset="-122"/>
              </a:rPr>
              <a:t>        C</a:t>
            </a:r>
            <a:r>
              <a:rPr lang="zh-CN" altLang="en-US" sz="2200" b="1">
                <a:solidFill>
                  <a:srgbClr val="FF0000"/>
                </a:solidFill>
                <a:latin typeface="宋体" pitchFamily="2" charset="-122"/>
              </a:rPr>
              <a:t>项中</a:t>
            </a:r>
            <a:r>
              <a:rPr lang="en-US" altLang="zh-CN" sz="2200" b="1">
                <a:solidFill>
                  <a:srgbClr val="FF0000"/>
                </a:solidFill>
                <a:latin typeface="宋体" pitchFamily="2" charset="-122"/>
              </a:rPr>
              <a:t>,</a:t>
            </a:r>
            <a:r>
              <a:rPr lang="zh-CN" altLang="en-US" sz="2200" b="1">
                <a:solidFill>
                  <a:srgbClr val="FF0000"/>
                </a:solidFill>
                <a:latin typeface="宋体" pitchFamily="2" charset="-122"/>
              </a:rPr>
              <a:t>“唱快”应为“畅快”。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724525" y="741363"/>
            <a:ext cx="406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240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D</a:t>
            </a:r>
            <a:endParaRPr lang="zh-CN" altLang="en-US" sz="2400" smtClean="0">
              <a:solidFill>
                <a:srgbClr val="FF0000"/>
              </a:solidFill>
              <a:latin typeface="+mn-lt"/>
              <a:ea typeface="楷体" pitchFamily="49" charset="-122"/>
            </a:endParaRPr>
          </a:p>
        </p:txBody>
      </p:sp>
      <p:sp>
        <p:nvSpPr>
          <p:cNvPr id="46086" name="矩形 1"/>
          <p:cNvSpPr>
            <a:spLocks noChangeArrowheads="1"/>
          </p:cNvSpPr>
          <p:nvPr/>
        </p:nvSpPr>
        <p:spPr bwMode="auto">
          <a:xfrm>
            <a:off x="755650" y="627063"/>
            <a:ext cx="6264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下列选项中没有错别字的一项是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(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　　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)</a:t>
            </a:r>
            <a:endParaRPr lang="zh-CN" altLang="en-US" sz="2400" b="1">
              <a:solidFill>
                <a:srgbClr val="0000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6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71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7107" name="矩形 5"/>
          <p:cNvSpPr>
            <a:spLocks noChangeArrowheads="1"/>
          </p:cNvSpPr>
          <p:nvPr/>
        </p:nvSpPr>
        <p:spPr bwMode="auto">
          <a:xfrm>
            <a:off x="468313" y="598488"/>
            <a:ext cx="8143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宋体" pitchFamily="2" charset="-122"/>
              </a:rPr>
              <a:t>3.</a:t>
            </a:r>
            <a:r>
              <a:rPr lang="zh-CN" altLang="en-US" sz="2400" b="1">
                <a:latin typeface="宋体" pitchFamily="2" charset="-122"/>
              </a:rPr>
              <a:t>下列句子中</a:t>
            </a:r>
            <a:r>
              <a:rPr lang="en-US" altLang="zh-CN" sz="2400" b="1">
                <a:latin typeface="宋体" pitchFamily="2" charset="-122"/>
              </a:rPr>
              <a:t>,</a:t>
            </a:r>
            <a:r>
              <a:rPr lang="zh-CN" altLang="en-US" sz="2400" b="1">
                <a:latin typeface="宋体" pitchFamily="2" charset="-122"/>
              </a:rPr>
              <a:t>标红词语使用不当的一项是</a:t>
            </a:r>
            <a:r>
              <a:rPr lang="en-US" altLang="zh-CN" sz="2400" b="1">
                <a:latin typeface="宋体" pitchFamily="2" charset="-122"/>
              </a:rPr>
              <a:t>(</a:t>
            </a:r>
            <a:r>
              <a:rPr lang="zh-CN" altLang="en-US" sz="2400" b="1">
                <a:latin typeface="宋体" pitchFamily="2" charset="-122"/>
              </a:rPr>
              <a:t>　　</a:t>
            </a:r>
            <a:r>
              <a:rPr lang="en-US" altLang="zh-CN" sz="2400" b="1">
                <a:latin typeface="宋体" pitchFamily="2" charset="-122"/>
              </a:rPr>
              <a:t>)</a:t>
            </a:r>
            <a:endParaRPr lang="zh-CN" altLang="en-US" sz="2400" b="1">
              <a:latin typeface="宋体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95288" y="3795713"/>
            <a:ext cx="78486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解析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</a:rPr>
              <a:t>】B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项中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“具体而微”的意思是内容大体具备而形状或规模较小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用在句中不符合语境。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502400" y="598488"/>
            <a:ext cx="390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2400" smtClean="0">
                <a:solidFill>
                  <a:srgbClr val="FF0000"/>
                </a:solidFill>
                <a:latin typeface="+mn-lt"/>
                <a:ea typeface="+mj-ea"/>
              </a:rPr>
              <a:t>B</a:t>
            </a:r>
            <a:endParaRPr lang="zh-CN" altLang="en-US" smtClean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47110" name="矩形 1"/>
          <p:cNvSpPr>
            <a:spLocks noChangeArrowheads="1"/>
          </p:cNvSpPr>
          <p:nvPr/>
        </p:nvSpPr>
        <p:spPr bwMode="auto">
          <a:xfrm>
            <a:off x="468313" y="1058863"/>
            <a:ext cx="7991475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那种清冷是柔和的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不像北风那样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咄咄逼人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“大众创业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万众创新”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政府除了出台政策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还要有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具体而微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的部署。</a:t>
            </a:r>
          </a:p>
          <a:p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荷叶铺满了河面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迫不及待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地等待着雨点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和蛙鼓一起奏起夏雨的交响曲。</a:t>
            </a:r>
          </a:p>
          <a:p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游轮翻沉后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率先赶到的武警官兵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毫不犹豫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地投入抢险救人的行动中。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0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813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8131" name="矩形 5"/>
          <p:cNvSpPr>
            <a:spLocks noChangeArrowheads="1"/>
          </p:cNvSpPr>
          <p:nvPr/>
        </p:nvSpPr>
        <p:spPr bwMode="auto">
          <a:xfrm>
            <a:off x="461963" y="555625"/>
            <a:ext cx="83581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宋体" pitchFamily="2" charset="-122"/>
              </a:rPr>
              <a:t>4.</a:t>
            </a:r>
            <a:r>
              <a:rPr lang="zh-CN" altLang="en-US" sz="2400" b="1">
                <a:latin typeface="宋体" pitchFamily="2" charset="-122"/>
              </a:rPr>
              <a:t>下列对</a:t>
            </a:r>
            <a:r>
              <a:rPr lang="en-US" altLang="zh-CN" sz="2400" b="1">
                <a:latin typeface="宋体" pitchFamily="2" charset="-122"/>
              </a:rPr>
              <a:t>《</a:t>
            </a:r>
            <a:r>
              <a:rPr lang="zh-CN" altLang="en-US" sz="2400" b="1">
                <a:latin typeface="宋体" pitchFamily="2" charset="-122"/>
              </a:rPr>
              <a:t>雨的四季</a:t>
            </a:r>
            <a:r>
              <a:rPr lang="en-US" altLang="zh-CN" sz="2400" b="1">
                <a:latin typeface="宋体" pitchFamily="2" charset="-122"/>
              </a:rPr>
              <a:t>》</a:t>
            </a:r>
            <a:r>
              <a:rPr lang="zh-CN" altLang="en-US" sz="2400" b="1">
                <a:latin typeface="宋体" pitchFamily="2" charset="-122"/>
              </a:rPr>
              <a:t>的赏析不正确的一项是</a:t>
            </a:r>
            <a:r>
              <a:rPr lang="en-US" altLang="zh-CN" sz="2400" b="1">
                <a:latin typeface="宋体" pitchFamily="2" charset="-122"/>
              </a:rPr>
              <a:t>(</a:t>
            </a:r>
            <a:r>
              <a:rPr lang="zh-CN" altLang="en-US" sz="2400" b="1">
                <a:latin typeface="宋体" pitchFamily="2" charset="-122"/>
              </a:rPr>
              <a:t>　　</a:t>
            </a:r>
            <a:r>
              <a:rPr lang="en-US" altLang="zh-CN" sz="2400" b="1">
                <a:latin typeface="宋体" pitchFamily="2" charset="-122"/>
              </a:rPr>
              <a:t>)</a:t>
            </a:r>
            <a:endParaRPr lang="zh-CN" altLang="en-US" sz="2400" b="1">
              <a:latin typeface="宋体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00063" y="3962400"/>
            <a:ext cx="807243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200" b="1">
                <a:solidFill>
                  <a:srgbClr val="FF0000"/>
                </a:solidFill>
                <a:latin typeface="宋体" pitchFamily="2" charset="-122"/>
              </a:rPr>
              <a:t>【</a:t>
            </a:r>
            <a:r>
              <a:rPr lang="zh-CN" altLang="en-US" sz="2200" b="1">
                <a:solidFill>
                  <a:srgbClr val="FF0000"/>
                </a:solidFill>
                <a:latin typeface="宋体" pitchFamily="2" charset="-122"/>
              </a:rPr>
              <a:t>解析</a:t>
            </a:r>
            <a:r>
              <a:rPr lang="en-US" altLang="zh-CN" sz="2200" b="1">
                <a:solidFill>
                  <a:srgbClr val="FF0000"/>
                </a:solidFill>
                <a:latin typeface="宋体" pitchFamily="2" charset="-122"/>
              </a:rPr>
              <a:t>】“</a:t>
            </a:r>
            <a:r>
              <a:rPr lang="zh-CN" altLang="en-US" sz="2200" b="1">
                <a:solidFill>
                  <a:srgbClr val="FF0000"/>
                </a:solidFill>
                <a:latin typeface="宋体" pitchFamily="2" charset="-122"/>
              </a:rPr>
              <a:t>托物言志”“古朴典雅”表述不正确</a:t>
            </a:r>
            <a:r>
              <a:rPr lang="en-US" altLang="zh-CN" sz="2200" b="1">
                <a:solidFill>
                  <a:srgbClr val="FF0000"/>
                </a:solidFill>
                <a:latin typeface="宋体" pitchFamily="2" charset="-122"/>
              </a:rPr>
              <a:t>,</a:t>
            </a:r>
            <a:r>
              <a:rPr lang="zh-CN" altLang="en-US" sz="2200" b="1">
                <a:solidFill>
                  <a:srgbClr val="FF0000"/>
                </a:solidFill>
                <a:latin typeface="宋体" pitchFamily="2" charset="-122"/>
              </a:rPr>
              <a:t>应为“写景抒情”“优美活泼”。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958013" y="555625"/>
            <a:ext cx="3508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240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C</a:t>
            </a:r>
            <a:endParaRPr lang="zh-CN" altLang="en-US" sz="2400" smtClean="0">
              <a:solidFill>
                <a:srgbClr val="FF0000"/>
              </a:solidFill>
              <a:latin typeface="+mn-lt"/>
              <a:ea typeface="楷体" pitchFamily="49" charset="-122"/>
            </a:endParaRPr>
          </a:p>
        </p:txBody>
      </p:sp>
      <p:sp>
        <p:nvSpPr>
          <p:cNvPr id="48134" name="矩形 1"/>
          <p:cNvSpPr>
            <a:spLocks noChangeArrowheads="1"/>
          </p:cNvSpPr>
          <p:nvPr/>
        </p:nvSpPr>
        <p:spPr bwMode="auto">
          <a:xfrm>
            <a:off x="468313" y="1058863"/>
            <a:ext cx="7991475" cy="280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文章通过对雨在四季中的不同特点的描绘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抒发了作者对雨的爱恋之情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感情真挚而浓烈。</a:t>
            </a:r>
          </a:p>
          <a:p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文章从形、声、气等方面写出了雨的趣味和性格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将雨写得可感可触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可亲可爱。</a:t>
            </a:r>
          </a:p>
          <a:p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本文是一篇托物言志的散文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对“雨”的描写形象生动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语言古朴典雅。</a:t>
            </a:r>
          </a:p>
          <a:p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文章条理清晰。先总写对雨的感受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再具体描绘不同季节雨的特点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最后抒发对雨的爱恋之情。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矩形 1"/>
          <p:cNvSpPr>
            <a:spLocks noChangeArrowheads="1"/>
          </p:cNvSpPr>
          <p:nvPr/>
        </p:nvSpPr>
        <p:spPr bwMode="auto">
          <a:xfrm>
            <a:off x="179388" y="771525"/>
            <a:ext cx="8643937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latin typeface="宋体" pitchFamily="2" charset="-122"/>
              </a:rPr>
              <a:t>5.</a:t>
            </a:r>
            <a:r>
              <a:rPr lang="zh-CN" altLang="en-US" sz="2400" b="1">
                <a:latin typeface="宋体" pitchFamily="2" charset="-122"/>
              </a:rPr>
              <a:t>请根据语境</a:t>
            </a:r>
            <a:r>
              <a:rPr lang="en-US" altLang="zh-CN" sz="2400" b="1">
                <a:latin typeface="宋体" pitchFamily="2" charset="-122"/>
              </a:rPr>
              <a:t>,</a:t>
            </a:r>
            <a:r>
              <a:rPr lang="zh-CN" altLang="en-US" sz="2400" b="1">
                <a:latin typeface="宋体" pitchFamily="2" charset="-122"/>
              </a:rPr>
              <a:t>续写两句</a:t>
            </a:r>
            <a:r>
              <a:rPr lang="en-US" altLang="zh-CN" sz="2400" b="1">
                <a:latin typeface="宋体" pitchFamily="2" charset="-122"/>
              </a:rPr>
              <a:t>,</a:t>
            </a:r>
            <a:r>
              <a:rPr lang="zh-CN" altLang="en-US" sz="2400" b="1">
                <a:latin typeface="宋体" pitchFamily="2" charset="-122"/>
              </a:rPr>
              <a:t>使其成为语意连贯的一段话。</a:t>
            </a:r>
          </a:p>
        </p:txBody>
      </p:sp>
      <p:sp>
        <p:nvSpPr>
          <p:cNvPr id="40963" name="矩形 2"/>
          <p:cNvSpPr>
            <a:spLocks noChangeArrowheads="1"/>
          </p:cNvSpPr>
          <p:nvPr/>
        </p:nvSpPr>
        <p:spPr bwMode="auto">
          <a:xfrm>
            <a:off x="323850" y="3292475"/>
            <a:ext cx="82867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示例：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秋  以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她的豪爽潇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洒   辉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煌成熟夺人魂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魄   冬  以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她的不畏严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寒  纯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洁宁静令人深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思 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9156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915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9157" name="矩形 1"/>
          <p:cNvSpPr>
            <a:spLocks noChangeArrowheads="1"/>
          </p:cNvSpPr>
          <p:nvPr/>
        </p:nvSpPr>
        <p:spPr bwMode="auto">
          <a:xfrm>
            <a:off x="179388" y="1419225"/>
            <a:ext cx="889952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大自然的四季是绚丽的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各不相同的。春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以她的盎然生机、秀丽妩媚动人心弦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夏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以她的热情奔放、热烈强悍催人奋发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zh-CN" altLang="en-US" sz="2400" b="1" u="sng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u="sng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　　　 　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en-US" sz="2400" b="1" u="sng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u="sng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　　　　　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</a:t>
            </a:r>
            <a:endParaRPr lang="zh-CN" altLang="en-US" sz="24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018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50179" name="TextBox 7"/>
          <p:cNvSpPr txBox="1">
            <a:spLocks noChangeArrowheads="1"/>
          </p:cNvSpPr>
          <p:nvPr/>
        </p:nvSpPr>
        <p:spPr bwMode="auto">
          <a:xfrm>
            <a:off x="3348038" y="627063"/>
            <a:ext cx="2500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关于雨的诗文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0688" y="1276350"/>
            <a:ext cx="8399784" cy="3108325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定风波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苏轼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莫听穿林打叶声，何妨吟啸且徐行。竹杖芒鞋轻胜马，谁怕？一蓑烟雨任平生。      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料峭春风吹酒醒，微冷，山头斜照却相迎。回首向来萧瑟处，归去，也无风雨也无晴。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8313" y="781050"/>
            <a:ext cx="8207375" cy="366236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457200" algn="ctr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雨 景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ctr">
              <a:defRPr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朱湘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我心爱的雨景也多着呀：春夜梦回时窗前的淅沥；急雨点打上蕉叶的声音；雾一般拂着人脸的雨丝；从电光中泼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来的雷雨</a:t>
            </a:r>
            <a:r>
              <a:rPr lang="en-US" altLang="zh-CN" sz="2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但将雨时的天我最爱了。它虽然是灰色的却透明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它蕴着一种无声的期待。并且从云气中，不知哪里，飘来了一声清脆的鸟啼。</a:t>
            </a:r>
          </a:p>
        </p:txBody>
      </p:sp>
      <p:grpSp>
        <p:nvGrpSpPr>
          <p:cNvPr id="51203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120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222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课下作业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52227" name="TextBox 5"/>
          <p:cNvSpPr txBox="1">
            <a:spLocks noChangeArrowheads="1"/>
          </p:cNvSpPr>
          <p:nvPr/>
        </p:nvSpPr>
        <p:spPr bwMode="auto">
          <a:xfrm>
            <a:off x="611188" y="814388"/>
            <a:ext cx="7858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latin typeface="宋体" pitchFamily="2" charset="-122"/>
              </a:rPr>
              <a:t>请同学们抓住某个景物的特征写一段文字，</a:t>
            </a:r>
            <a:r>
              <a:rPr lang="en-US" altLang="zh-CN" sz="2400" b="1">
                <a:latin typeface="宋体" pitchFamily="2" charset="-122"/>
              </a:rPr>
              <a:t>200</a:t>
            </a:r>
            <a:r>
              <a:rPr lang="zh-CN" altLang="en-US" sz="2400" b="1">
                <a:latin typeface="宋体" pitchFamily="2" charset="-122"/>
              </a:rPr>
              <a:t>字左右。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0" y="1470025"/>
            <a:ext cx="8143875" cy="3046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示例：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棵千年古树，树叶稀疏，枝干粗大，裂痕斑斑，错综复杂的树枝像瘦骨嶙峋的人一样没了活力。它的叶，没有花的陪伴，愈发的苍白；它的枝，没有鸟儿的嬉戏，愈发的落寞；它裸露的根，没有雨露的滋润，愈发的干枯。是否像年老的智者一样，它也经历着孤独与衰亡？又有谁能来拯救它将逝去的生命？或许，作为建筑的材料它已经不再合适，在一片篝火之后徒留叹息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1"/>
          <p:cNvGrpSpPr>
            <a:grpSpLocks/>
          </p:cNvGrpSpPr>
          <p:nvPr/>
        </p:nvGrpSpPr>
        <p:grpSpPr bwMode="auto">
          <a:xfrm>
            <a:off x="0" y="50800"/>
            <a:ext cx="2051050" cy="523875"/>
            <a:chOff x="0" y="-63"/>
            <a:chExt cx="3231" cy="824"/>
          </a:xfrm>
        </p:grpSpPr>
        <p:sp>
          <p:nvSpPr>
            <p:cNvPr id="717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7171" name="矩形 8"/>
          <p:cNvSpPr>
            <a:spLocks noChangeArrowheads="1"/>
          </p:cNvSpPr>
          <p:nvPr/>
        </p:nvSpPr>
        <p:spPr bwMode="auto">
          <a:xfrm>
            <a:off x="323850" y="915988"/>
            <a:ext cx="8429625" cy="314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熟记“谧、咄”等字的读音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熟记“娇、蝉”等字的字形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理解“静谧、高邈、咄咄逼人”等词语的含义。（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重点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）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品味文章诗化的语言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学习运用比喻、拟人等修辞手法描写景物的方法。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重点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学习作者抓住景物的特征进行描写的方法。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难点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领悟作者热爱自然、热爱生命的意趣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体会作者用笔之细腻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提高鉴赏能力。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素养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文本框 3"/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kumimoji="1"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8"/>
          <p:cNvGrpSpPr>
            <a:grpSpLocks/>
          </p:cNvGrpSpPr>
          <p:nvPr/>
        </p:nvGrpSpPr>
        <p:grpSpPr bwMode="auto">
          <a:xfrm>
            <a:off x="0" y="31750"/>
            <a:ext cx="2051050" cy="523875"/>
            <a:chOff x="0" y="-63"/>
            <a:chExt cx="3231" cy="824"/>
          </a:xfrm>
        </p:grpSpPr>
        <p:sp>
          <p:nvSpPr>
            <p:cNvPr id="820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pic>
        <p:nvPicPr>
          <p:cNvPr id="8195" name="S301-.eps" descr="id:2147498624;FounderC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585913"/>
            <a:ext cx="2357438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矩形 6"/>
          <p:cNvSpPr>
            <a:spLocks noChangeArrowheads="1"/>
          </p:cNvSpPr>
          <p:nvPr/>
        </p:nvSpPr>
        <p:spPr bwMode="auto">
          <a:xfrm>
            <a:off x="2916238" y="1336675"/>
            <a:ext cx="6034087" cy="3337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刘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湛秋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1935-2023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），安徽芜湖人，诗人、翻译家。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其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作品清新空灵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富有现代意识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手法新颖洒脱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立足于表现感觉与情绪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既面对生活又超越时空。著有诗集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生命的快乐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无题抒情诗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爱情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风景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》,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散文诗集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遥远的吉他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》,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论文集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抒情诗的旋律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》,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译著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普希金抒情诗选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等。</a:t>
            </a:r>
          </a:p>
        </p:txBody>
      </p:sp>
      <p:grpSp>
        <p:nvGrpSpPr>
          <p:cNvPr id="8197" name="组合 1"/>
          <p:cNvGrpSpPr>
            <a:grpSpLocks/>
          </p:cNvGrpSpPr>
          <p:nvPr/>
        </p:nvGrpSpPr>
        <p:grpSpPr bwMode="auto">
          <a:xfrm>
            <a:off x="3333750" y="492125"/>
            <a:ext cx="1743075" cy="566738"/>
            <a:chOff x="3333750" y="598488"/>
            <a:chExt cx="1743075" cy="566737"/>
          </a:xfrm>
        </p:grpSpPr>
        <p:sp>
          <p:nvSpPr>
            <p:cNvPr id="12" name="圆角矩形 11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3" y="715963"/>
              <a:ext cx="442912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3" name="圆角矩形 12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4" name="圆角矩形 13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5" name="圆角矩形 14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8202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作家简介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"/>
          <p:cNvGrpSpPr>
            <a:grpSpLocks/>
          </p:cNvGrpSpPr>
          <p:nvPr/>
        </p:nvGrpSpPr>
        <p:grpSpPr bwMode="auto">
          <a:xfrm>
            <a:off x="3333750" y="636588"/>
            <a:ext cx="1743075" cy="566737"/>
            <a:chOff x="3333750" y="598488"/>
            <a:chExt cx="1743075" cy="566737"/>
          </a:xfrm>
        </p:grpSpPr>
        <p:sp>
          <p:nvSpPr>
            <p:cNvPr id="15" name="圆角矩形 14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6" name="圆角矩形 15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8" name="圆角矩形 17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9228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背景资料</a:t>
              </a:r>
            </a:p>
          </p:txBody>
        </p:sp>
      </p:grpSp>
      <p:grpSp>
        <p:nvGrpSpPr>
          <p:cNvPr id="9219" name="组合 8"/>
          <p:cNvGrpSpPr>
            <a:grpSpLocks/>
          </p:cNvGrpSpPr>
          <p:nvPr/>
        </p:nvGrpSpPr>
        <p:grpSpPr bwMode="auto">
          <a:xfrm>
            <a:off x="0" y="31750"/>
            <a:ext cx="2051050" cy="523875"/>
            <a:chOff x="0" y="-63"/>
            <a:chExt cx="3231" cy="824"/>
          </a:xfrm>
        </p:grpSpPr>
        <p:sp>
          <p:nvSpPr>
            <p:cNvPr id="922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21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220" name="矩形 11"/>
          <p:cNvSpPr>
            <a:spLocks noChangeArrowheads="1"/>
          </p:cNvSpPr>
          <p:nvPr/>
        </p:nvSpPr>
        <p:spPr bwMode="auto">
          <a:xfrm>
            <a:off x="755650" y="1365250"/>
            <a:ext cx="7566025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  本文选自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散文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》1989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年第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期。略有改动。刘湛秋的散文有一种田园美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被海内外文坛誉为现代山林文学的代表。他的文字自然、亲切、优美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一事一物、一草一木、一色一声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他都能轻松道来。本文是作者的精心之作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也是新时期的散文名篇。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2"/>
          <p:cNvGrpSpPr>
            <a:grpSpLocks/>
          </p:cNvGrpSpPr>
          <p:nvPr/>
        </p:nvGrpSpPr>
        <p:grpSpPr bwMode="auto">
          <a:xfrm>
            <a:off x="482600" y="555625"/>
            <a:ext cx="1497013" cy="566738"/>
            <a:chOff x="752475" y="598488"/>
            <a:chExt cx="1497013" cy="566737"/>
          </a:xfrm>
        </p:grpSpPr>
        <p:sp>
          <p:nvSpPr>
            <p:cNvPr id="3" name="圆角矩形 2">
              <a:extLst>
                <a:ext uri="{FF2B5EF4-FFF2-40B4-BE49-F238E27FC236}"/>
              </a:extLst>
            </p:cNvPr>
            <p:cNvSpPr/>
            <p:nvPr/>
          </p:nvSpPr>
          <p:spPr>
            <a:xfrm rot="20326116">
              <a:off x="1746250" y="719138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4" name="圆角矩形 3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12588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5" name="圆角矩形 4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0293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读一读</a:t>
              </a:r>
            </a:p>
          </p:txBody>
        </p:sp>
      </p:grpSp>
      <p:grpSp>
        <p:nvGrpSpPr>
          <p:cNvPr id="10243" name="组合 8"/>
          <p:cNvGrpSpPr>
            <a:grpSpLocks/>
          </p:cNvGrpSpPr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1028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0244" name="矩形 9"/>
          <p:cNvSpPr>
            <a:spLocks noChangeArrowheads="1"/>
          </p:cNvSpPr>
          <p:nvPr/>
        </p:nvSpPr>
        <p:spPr bwMode="auto">
          <a:xfrm>
            <a:off x="1196975" y="161925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苞</a:t>
            </a:r>
            <a:endParaRPr lang="zh-CN" altLang="en-US" sz="4000" u="sng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245" name="矩形 10"/>
          <p:cNvSpPr>
            <a:spLocks noChangeArrowheads="1"/>
          </p:cNvSpPr>
          <p:nvPr/>
        </p:nvSpPr>
        <p:spPr bwMode="auto">
          <a:xfrm>
            <a:off x="2484438" y="161925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萌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246" name="矩形 11"/>
          <p:cNvSpPr>
            <a:spLocks noChangeArrowheads="1"/>
          </p:cNvSpPr>
          <p:nvPr/>
        </p:nvSpPr>
        <p:spPr bwMode="auto">
          <a:xfrm>
            <a:off x="4521200" y="162718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茵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247" name="矩形 12"/>
          <p:cNvSpPr>
            <a:spLocks noChangeArrowheads="1"/>
          </p:cNvSpPr>
          <p:nvPr/>
        </p:nvSpPr>
        <p:spPr bwMode="auto">
          <a:xfrm>
            <a:off x="5889625" y="1546225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媚</a:t>
            </a:r>
          </a:p>
        </p:txBody>
      </p:sp>
      <p:sp>
        <p:nvSpPr>
          <p:cNvPr id="10248" name="矩形 13"/>
          <p:cNvSpPr>
            <a:spLocks noChangeArrowheads="1"/>
          </p:cNvSpPr>
          <p:nvPr/>
        </p:nvSpPr>
        <p:spPr bwMode="auto">
          <a:xfrm>
            <a:off x="7808913" y="1546225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惑</a:t>
            </a:r>
          </a:p>
        </p:txBody>
      </p:sp>
      <p:sp>
        <p:nvSpPr>
          <p:cNvPr id="10249" name="矩形 14"/>
          <p:cNvSpPr>
            <a:spLocks noChangeArrowheads="1"/>
          </p:cNvSpPr>
          <p:nvPr/>
        </p:nvSpPr>
        <p:spPr bwMode="auto">
          <a:xfrm>
            <a:off x="1087438" y="2738438"/>
            <a:ext cx="735012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57175" indent="-257175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4000"/>
              </a:lnSpc>
              <a:spcBef>
                <a:spcPct val="20000"/>
              </a:spcBef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犷</a:t>
            </a:r>
            <a:endParaRPr lang="en-US" altLang="zh-CN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250" name="矩形 15"/>
          <p:cNvSpPr>
            <a:spLocks noChangeArrowheads="1"/>
          </p:cNvSpPr>
          <p:nvPr/>
        </p:nvSpPr>
        <p:spPr bwMode="auto">
          <a:xfrm>
            <a:off x="2476500" y="273050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睫</a:t>
            </a:r>
            <a:endParaRPr lang="zh-CN" altLang="en-US" sz="40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251" name="矩形 16"/>
          <p:cNvSpPr>
            <a:spLocks noChangeArrowheads="1"/>
          </p:cNvSpPr>
          <p:nvPr/>
        </p:nvSpPr>
        <p:spPr bwMode="auto">
          <a:xfrm>
            <a:off x="4376738" y="2686050"/>
            <a:ext cx="70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饰</a:t>
            </a:r>
          </a:p>
        </p:txBody>
      </p:sp>
      <p:sp>
        <p:nvSpPr>
          <p:cNvPr id="10252" name="矩形 17"/>
          <p:cNvSpPr>
            <a:spLocks noChangeArrowheads="1"/>
          </p:cNvSpPr>
          <p:nvPr/>
        </p:nvSpPr>
        <p:spPr bwMode="auto">
          <a:xfrm>
            <a:off x="6073775" y="2738438"/>
            <a:ext cx="7096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谧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253" name="矩形 18"/>
          <p:cNvSpPr>
            <a:spLocks noChangeArrowheads="1"/>
          </p:cNvSpPr>
          <p:nvPr/>
        </p:nvSpPr>
        <p:spPr bwMode="auto">
          <a:xfrm>
            <a:off x="7791450" y="2687638"/>
            <a:ext cx="700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邈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254" name="矩形 19"/>
          <p:cNvSpPr>
            <a:spLocks noChangeArrowheads="1"/>
          </p:cNvSpPr>
          <p:nvPr/>
        </p:nvSpPr>
        <p:spPr bwMode="auto">
          <a:xfrm>
            <a:off x="611188" y="3711575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莅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255" name="矩形 20"/>
          <p:cNvSpPr>
            <a:spLocks noChangeArrowheads="1"/>
          </p:cNvSpPr>
          <p:nvPr/>
        </p:nvSpPr>
        <p:spPr bwMode="auto">
          <a:xfrm>
            <a:off x="2411413" y="3794125"/>
            <a:ext cx="12112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吝啬</a:t>
            </a:r>
          </a:p>
        </p:txBody>
      </p:sp>
      <p:sp>
        <p:nvSpPr>
          <p:cNvPr id="10256" name="矩形 21"/>
          <p:cNvSpPr>
            <a:spLocks noChangeArrowheads="1"/>
          </p:cNvSpPr>
          <p:nvPr/>
        </p:nvSpPr>
        <p:spPr bwMode="auto">
          <a:xfrm>
            <a:off x="3995738" y="3779838"/>
            <a:ext cx="12112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淅沥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257" name="矩形 22"/>
          <p:cNvSpPr>
            <a:spLocks noChangeArrowheads="1"/>
          </p:cNvSpPr>
          <p:nvPr/>
        </p:nvSpPr>
        <p:spPr bwMode="auto">
          <a:xfrm>
            <a:off x="5961063" y="376713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涩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258" name="矩形 23"/>
          <p:cNvSpPr>
            <a:spLocks noChangeArrowheads="1"/>
          </p:cNvSpPr>
          <p:nvPr/>
        </p:nvSpPr>
        <p:spPr bwMode="auto">
          <a:xfrm>
            <a:off x="6831013" y="3819525"/>
            <a:ext cx="12112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咄咄</a:t>
            </a: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84213" y="1677988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花</a:t>
            </a:r>
            <a:endParaRPr lang="zh-CN" altLang="en-US" sz="4000"/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2987675" y="1677988"/>
            <a:ext cx="700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发</a:t>
            </a:r>
            <a:endParaRPr lang="zh-CN" altLang="en-US" sz="4000"/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067175" y="1647825"/>
            <a:ext cx="700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绿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560388" y="2676525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粗</a:t>
            </a:r>
            <a:endParaRPr lang="zh-CN" altLang="en-US" sz="4000"/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936875" y="2727325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毛</a:t>
            </a: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5580063" y="2759075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静</a:t>
            </a:r>
            <a:endParaRPr lang="zh-CN" altLang="en-US" sz="4000"/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7308850" y="2716213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高</a:t>
            </a: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1106488" y="3783013"/>
            <a:ext cx="70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临</a:t>
            </a:r>
            <a:endParaRPr lang="zh-CN" altLang="en-US" sz="4000"/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457825" y="3795713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干</a:t>
            </a: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7824788" y="3879850"/>
            <a:ext cx="12112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逼人</a:t>
            </a: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133475" y="1276350"/>
            <a:ext cx="8112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bāo</a:t>
            </a: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2411413" y="1239838"/>
            <a:ext cx="1109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méng</a:t>
            </a: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505325" y="1258888"/>
            <a:ext cx="698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yīn</a:t>
            </a: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5938838" y="1255713"/>
            <a:ext cx="790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mèi</a:t>
            </a: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7807325" y="1255713"/>
            <a:ext cx="796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黑体" pitchFamily="49" charset="-122"/>
              </a:rPr>
              <a:t>huò</a:t>
            </a: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990600" y="2319338"/>
            <a:ext cx="1219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guǎng</a:t>
            </a: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2522538" y="2392363"/>
            <a:ext cx="623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jié</a:t>
            </a: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4448175" y="2392363"/>
            <a:ext cx="638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shì</a:t>
            </a: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6091238" y="2392363"/>
            <a:ext cx="7127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mì </a:t>
            </a:r>
            <a:endParaRPr lang="zh-CN" altLang="en-US" sz="2800">
              <a:latin typeface="汉语拼音" pitchFamily="34" charset="0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7658100" y="2336800"/>
            <a:ext cx="11239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miǎo </a:t>
            </a:r>
            <a:endParaRPr lang="zh-CN" altLang="en-US" sz="2800">
              <a:latin typeface="汉语拼音" pitchFamily="34" charset="0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795338" y="3363913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lì</a:t>
            </a: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2516188" y="3471863"/>
            <a:ext cx="1047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lìn sè</a:t>
            </a: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4162425" y="3457575"/>
            <a:ext cx="876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xī  lì</a:t>
            </a: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5983288" y="3471863"/>
            <a:ext cx="5349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sè</a:t>
            </a: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6864350" y="3530600"/>
            <a:ext cx="7921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duō</a:t>
            </a: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5384800" y="1546225"/>
            <a:ext cx="700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娇</a:t>
            </a: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7232650" y="1563688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诱</a:t>
            </a: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3851275" y="2716213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掩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6" grpId="0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3" grpId="0"/>
      <p:bldP spid="54" grpId="0"/>
      <p:bldP spid="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2"/>
          <p:cNvGrpSpPr>
            <a:grpSpLocks/>
          </p:cNvGrpSpPr>
          <p:nvPr/>
        </p:nvGrpSpPr>
        <p:grpSpPr bwMode="auto">
          <a:xfrm>
            <a:off x="482600" y="709613"/>
            <a:ext cx="1497013" cy="566737"/>
            <a:chOff x="752475" y="598488"/>
            <a:chExt cx="1497013" cy="566737"/>
          </a:xfrm>
        </p:grpSpPr>
        <p:sp>
          <p:nvSpPr>
            <p:cNvPr id="3" name="圆角矩形 2">
              <a:extLst>
                <a:ext uri="{FF2B5EF4-FFF2-40B4-BE49-F238E27FC236}"/>
              </a:extLst>
            </p:cNvPr>
            <p:cNvSpPr/>
            <p:nvPr/>
          </p:nvSpPr>
          <p:spPr>
            <a:xfrm rot="20326116">
              <a:off x="1746250" y="719138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" name="圆角矩形 3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12588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圆角矩形 4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7874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83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rgbClr val="FFFFFF"/>
                  </a:solidFill>
                  <a:latin typeface="楷体" pitchFamily="49" charset="-122"/>
                  <a:ea typeface="楷体" pitchFamily="49" charset="-122"/>
                </a:rPr>
                <a:t>读一读</a:t>
              </a:r>
            </a:p>
          </p:txBody>
        </p:sp>
      </p:grpSp>
      <p:grpSp>
        <p:nvGrpSpPr>
          <p:cNvPr id="11267" name="组合 8"/>
          <p:cNvGrpSpPr>
            <a:grpSpLocks/>
          </p:cNvGrpSpPr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1127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268" name="矩形 9"/>
          <p:cNvSpPr>
            <a:spLocks noChangeArrowheads="1"/>
          </p:cNvSpPr>
          <p:nvPr/>
        </p:nvSpPr>
        <p:spPr bwMode="auto">
          <a:xfrm>
            <a:off x="2392363" y="2454275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垛</a:t>
            </a:r>
            <a:endParaRPr lang="zh-CN" altLang="en-US" sz="4000" u="sng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269" name="矩形 10"/>
          <p:cNvSpPr>
            <a:spLocks noChangeArrowheads="1"/>
          </p:cNvSpPr>
          <p:nvPr/>
        </p:nvSpPr>
        <p:spPr bwMode="auto">
          <a:xfrm>
            <a:off x="4138613" y="2454275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畦</a:t>
            </a:r>
            <a:endParaRPr lang="zh-CN" altLang="en-US" sz="400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270" name="矩形 11"/>
          <p:cNvSpPr>
            <a:spLocks noChangeArrowheads="1"/>
          </p:cNvSpPr>
          <p:nvPr/>
        </p:nvSpPr>
        <p:spPr bwMode="auto">
          <a:xfrm>
            <a:off x="5716588" y="2462213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檐</a:t>
            </a:r>
            <a:endParaRPr lang="zh-CN" altLang="en-US" sz="400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879600" y="2513013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草</a:t>
            </a:r>
            <a:endParaRPr lang="zh-CN" altLang="en-US" sz="4000">
              <a:solidFill>
                <a:srgbClr val="000000"/>
              </a:solidFill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629025" y="2555875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池</a:t>
            </a:r>
            <a:endParaRPr lang="zh-CN" altLang="en-US" sz="4000">
              <a:solidFill>
                <a:srgbClr val="000000"/>
              </a:solidFill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5264150" y="2482850"/>
            <a:ext cx="700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屋</a:t>
            </a: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411413" y="2111375"/>
            <a:ext cx="7921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微软雅黑" pitchFamily="34" charset="-122"/>
              </a:rPr>
              <a:t>duò</a:t>
            </a: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4224338" y="2074863"/>
            <a:ext cx="474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微软雅黑" pitchFamily="34" charset="-122"/>
              </a:rPr>
              <a:t>qí</a:t>
            </a: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5700713" y="2120900"/>
            <a:ext cx="809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微软雅黑" pitchFamily="34" charset="-122"/>
              </a:rPr>
              <a:t>yán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37" grpId="0"/>
      <p:bldP spid="37" grpId="1"/>
      <p:bldP spid="38" grpId="0"/>
      <p:bldP spid="38" grpId="1"/>
      <p:bldP spid="39" grpId="0"/>
      <p:bldP spid="39" grpId="1"/>
    </p:bld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11616</TotalTime>
  <Words>3434</Words>
  <Application>Microsoft Office PowerPoint</Application>
  <PresentationFormat>全屏显示(16:9)</PresentationFormat>
  <Paragraphs>347</Paragraphs>
  <Slides>50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5" baseType="lpstr">
      <vt:lpstr>Arial</vt:lpstr>
      <vt:lpstr>宋体</vt:lpstr>
      <vt:lpstr>Wingdings</vt:lpstr>
      <vt:lpstr>楷体</vt:lpstr>
      <vt:lpstr>Calibri</vt:lpstr>
      <vt:lpstr>Kaiti SC</vt:lpstr>
      <vt:lpstr>Times New Roman</vt:lpstr>
      <vt:lpstr>Xingkai SC</vt:lpstr>
      <vt:lpstr>Impact</vt:lpstr>
      <vt:lpstr>微软雅黑</vt:lpstr>
      <vt:lpstr>黑体</vt:lpstr>
      <vt:lpstr>楷体_GB2312</vt:lpstr>
      <vt:lpstr>华文楷体</vt:lpstr>
      <vt:lpstr>汉语拼音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Lenovo</cp:lastModifiedBy>
  <cp:revision>607</cp:revision>
  <dcterms:created xsi:type="dcterms:W3CDTF">2018-11-06T06:39:21Z</dcterms:created>
  <dcterms:modified xsi:type="dcterms:W3CDTF">2023-08-04T07:07:55Z</dcterms:modified>
</cp:coreProperties>
</file>